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38"/>
  </p:notesMasterIdLst>
  <p:sldIdLst>
    <p:sldId id="256" r:id="rId2"/>
    <p:sldId id="257" r:id="rId3"/>
    <p:sldId id="265" r:id="rId4"/>
    <p:sldId id="275" r:id="rId5"/>
    <p:sldId id="259" r:id="rId6"/>
    <p:sldId id="266" r:id="rId7"/>
    <p:sldId id="260" r:id="rId8"/>
    <p:sldId id="276" r:id="rId9"/>
    <p:sldId id="271" r:id="rId10"/>
    <p:sldId id="277" r:id="rId11"/>
    <p:sldId id="272" r:id="rId12"/>
    <p:sldId id="263" r:id="rId13"/>
    <p:sldId id="273" r:id="rId14"/>
    <p:sldId id="278" r:id="rId15"/>
    <p:sldId id="279" r:id="rId16"/>
    <p:sldId id="274" r:id="rId17"/>
    <p:sldId id="280" r:id="rId18"/>
    <p:sldId id="282" r:id="rId19"/>
    <p:sldId id="281" r:id="rId20"/>
    <p:sldId id="283" r:id="rId21"/>
    <p:sldId id="293" r:id="rId22"/>
    <p:sldId id="294" r:id="rId23"/>
    <p:sldId id="297" r:id="rId24"/>
    <p:sldId id="292" r:id="rId25"/>
    <p:sldId id="285" r:id="rId26"/>
    <p:sldId id="284" r:id="rId27"/>
    <p:sldId id="286" r:id="rId28"/>
    <p:sldId id="287" r:id="rId29"/>
    <p:sldId id="288" r:id="rId30"/>
    <p:sldId id="289" r:id="rId31"/>
    <p:sldId id="290" r:id="rId32"/>
    <p:sldId id="291" r:id="rId33"/>
    <p:sldId id="270" r:id="rId34"/>
    <p:sldId id="264" r:id="rId35"/>
    <p:sldId id="302" r:id="rId36"/>
    <p:sldId id="303"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9658"/>
    <a:srgbClr val="990033"/>
    <a:srgbClr val="B3E5EE"/>
    <a:srgbClr val="6E82BF"/>
    <a:srgbClr val="2824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8" autoAdjust="0"/>
    <p:restoredTop sz="80662" autoAdjust="0"/>
  </p:normalViewPr>
  <p:slideViewPr>
    <p:cSldViewPr snapToGrid="0">
      <p:cViewPr varScale="1">
        <p:scale>
          <a:sx n="68" d="100"/>
          <a:sy n="68" d="100"/>
        </p:scale>
        <p:origin x="941" y="6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67431-D7AD-4F3F-9425-E7EC4308044E}" type="datetimeFigureOut">
              <a:rPr lang="fr-FR" smtClean="0"/>
              <a:t>17/10/2023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F2C34-3FAE-4E89-B059-65BD81271DB8}" type="slidenum">
              <a:rPr lang="fr-FR" smtClean="0"/>
              <a:t>‹N°›</a:t>
            </a:fld>
            <a:endParaRPr lang="fr-FR"/>
          </a:p>
        </p:txBody>
      </p:sp>
    </p:spTree>
    <p:extLst>
      <p:ext uri="{BB962C8B-B14F-4D97-AF65-F5344CB8AC3E}">
        <p14:creationId xmlns:p14="http://schemas.microsoft.com/office/powerpoint/2010/main" val="185462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fr-FR" b="0" i="0" u="none" strike="noStrike" dirty="0">
                <a:solidFill>
                  <a:srgbClr val="FFFFFF"/>
                </a:solidFill>
                <a:effectLst/>
                <a:latin typeface="Segoe UI Historic" panose="020B0502040204020203" pitchFamily="34" charset="0"/>
              </a:rPr>
              <a:t>Bonjour à tous j'ai l'honneur de vous présenter mon projet de fin d'étude intitulé 《</a:t>
            </a:r>
            <a:r>
              <a:rPr lang="fr-FR" sz="1200" b="1" i="0" u="none" strike="noStrike" cap="none" dirty="0">
                <a:solidFill>
                  <a:srgbClr val="000000"/>
                </a:solidFill>
                <a:effectLst/>
                <a:latin typeface="Arial"/>
                <a:ea typeface="Arial"/>
                <a:cs typeface="Arial"/>
                <a:sym typeface="Arial"/>
              </a:rPr>
              <a:t>Etude conception et réalisation d’un système de contrôle de qualité d’eau</a:t>
            </a:r>
            <a:r>
              <a:rPr lang="fr-FR" sz="1200" b="0" i="0" u="none" strike="noStrike" cap="none" dirty="0">
                <a:solidFill>
                  <a:srgbClr val="000000"/>
                </a:solidFill>
                <a:effectLst/>
                <a:latin typeface="Arial"/>
                <a:ea typeface="Arial"/>
                <a:cs typeface="Arial"/>
                <a:sym typeface="Arial"/>
              </a:rPr>
              <a:t> </a:t>
            </a:r>
            <a:r>
              <a:rPr lang="fr-FR" b="0" i="0" u="none" strike="noStrike" dirty="0">
                <a:solidFill>
                  <a:srgbClr val="FFFFFF"/>
                </a:solidFill>
                <a:effectLst/>
                <a:latin typeface="Segoe UI Historic" panose="020B0502040204020203" pitchFamily="34" charset="0"/>
              </a:rPr>
              <a:t>》 élaboré par moi même </a:t>
            </a:r>
            <a:endParaRPr lang="en-US" b="0" i="0" dirty="0">
              <a:solidFill>
                <a:srgbClr val="444444"/>
              </a:solidFill>
              <a:effectLst/>
              <a:latin typeface="Calibri" panose="020F050202020403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1</a:t>
            </a:fld>
            <a:endParaRPr lang="fr-FR"/>
          </a:p>
        </p:txBody>
      </p:sp>
    </p:spTree>
    <p:extLst>
      <p:ext uri="{BB962C8B-B14F-4D97-AF65-F5344CB8AC3E}">
        <p14:creationId xmlns:p14="http://schemas.microsoft.com/office/powerpoint/2010/main" val="210153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schéma synoptique donne une vue d’ensemble sur notre système qui consiste en un système de contrôle avancé de la qualité d’eau qui intègre des capteurs spécifiques (tel que capteur de conductivité, capteur de chlore libre, capteur de ph, capteur de turbidité et un capteur de </a:t>
            </a:r>
            <a:r>
              <a:rPr lang="fr-FR" dirty="0" err="1"/>
              <a:t>tds</a:t>
            </a:r>
            <a:r>
              <a:rPr lang="fr-FR" dirty="0"/>
              <a:t>), des méthodes intelligentes basé sur intelligence artificielle pour l’analyse de la qualité d’eau, une interface utilisateur via LabVIEW et une application mobile pour une supervision à distance.  </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10</a:t>
            </a:fld>
            <a:endParaRPr lang="fr-FR"/>
          </a:p>
        </p:txBody>
      </p:sp>
    </p:spTree>
    <p:extLst>
      <p:ext uri="{BB962C8B-B14F-4D97-AF65-F5344CB8AC3E}">
        <p14:creationId xmlns:p14="http://schemas.microsoft.com/office/powerpoint/2010/main" val="363501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Continuons à creuser plus profondément en explorant la conception du système </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11</a:t>
            </a:fld>
            <a:endParaRPr lang="fr-FR"/>
          </a:p>
        </p:txBody>
      </p:sp>
    </p:spTree>
    <p:extLst>
      <p:ext uri="{BB962C8B-B14F-4D97-AF65-F5344CB8AC3E}">
        <p14:creationId xmlns:p14="http://schemas.microsoft.com/office/powerpoint/2010/main" val="3776910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latin typeface="NimbusRomNo9L-Regu"/>
              </a:rPr>
              <a:t>Ce système de contrôle de qualité d’eau contient deux acteurs principaux</a:t>
            </a:r>
          </a:p>
          <a:p>
            <a:pPr algn="l"/>
            <a:r>
              <a:rPr lang="fr-FR" sz="1800" b="0" i="0" u="none" strike="noStrike" baseline="0" dirty="0">
                <a:latin typeface="NimbusRomNo9L-Regu"/>
              </a:rPr>
              <a:t>- le superviseur : Le superviseur peut interagir avec l’Application Mobile pour surveiller l’état du système de qualité de l’eau.</a:t>
            </a:r>
          </a:p>
          <a:p>
            <a:pPr algn="l"/>
            <a:r>
              <a:rPr lang="fr-FR" sz="1800" b="0" i="0" u="none" strike="noStrike" baseline="0" dirty="0">
                <a:latin typeface="CMSY6"/>
              </a:rPr>
              <a:t>− </a:t>
            </a:r>
            <a:r>
              <a:rPr lang="fr-FR" sz="1800" b="0" i="0" u="none" strike="noStrike" baseline="0" dirty="0">
                <a:latin typeface="NimbusRomNo9L-Regu"/>
              </a:rPr>
              <a:t>l’operateur : L’operateur utilise l’interface utilisateur LabVIEW pour collecter des données, effectuer des tests, visualiser les données et générer des rapports.</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12</a:t>
            </a:fld>
            <a:endParaRPr lang="fr-FR"/>
          </a:p>
        </p:txBody>
      </p:sp>
    </p:spTree>
    <p:extLst>
      <p:ext uri="{BB962C8B-B14F-4D97-AF65-F5344CB8AC3E}">
        <p14:creationId xmlns:p14="http://schemas.microsoft.com/office/powerpoint/2010/main" val="2134484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latin typeface="NimbusRomNo9L-Regu"/>
              </a:rPr>
              <a:t>ce diagramme décrit les interactions entre le système et ses acteurs. </a:t>
            </a:r>
          </a:p>
          <a:p>
            <a:pPr algn="l"/>
            <a:r>
              <a:rPr lang="fr-FR" b="0" i="0" dirty="0">
                <a:solidFill>
                  <a:srgbClr val="374151"/>
                </a:solidFill>
                <a:effectLst/>
                <a:latin typeface="Söhne"/>
              </a:rPr>
              <a:t>Le "Superviseur" s'engage en s'inscrivant et en se connectant à notre application mobile, lui permettant de surveiller le système à distance, en temps réel. D'un autre côté, l'"Opérateur" se connecte à l'interface LabVIEW pour traiter les données collectées et superviser la qualité de l’eau.</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13</a:t>
            </a:fld>
            <a:endParaRPr lang="fr-FR"/>
          </a:p>
        </p:txBody>
      </p:sp>
    </p:spTree>
    <p:extLst>
      <p:ext uri="{BB962C8B-B14F-4D97-AF65-F5344CB8AC3E}">
        <p14:creationId xmlns:p14="http://schemas.microsoft.com/office/powerpoint/2010/main" val="3959780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43541"/>
                </a:solidFill>
                <a:effectLst/>
                <a:latin typeface="Söhne"/>
              </a:rPr>
              <a:t>Ce diagramme de séquence offre une vue détaillée de la séquence des opérations,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Söhne"/>
              </a:rPr>
              <a:t>depuis la collecte initiale de données par nos capteurs spécifiques jusqu'à leur acquisition par la carte Raspberry, </a:t>
            </a:r>
            <a:r>
              <a:rPr lang="fr-FR" b="0" i="0" dirty="0">
                <a:solidFill>
                  <a:srgbClr val="343541"/>
                </a:solidFill>
                <a:effectLst/>
                <a:latin typeface="Söhne"/>
              </a:rPr>
              <a:t>en passant par leur transfert vers le cloud Firebase. </a:t>
            </a:r>
            <a:r>
              <a:rPr lang="fr-FR" b="0" i="0" dirty="0">
                <a:solidFill>
                  <a:srgbClr val="374151"/>
                </a:solidFill>
                <a:effectLst/>
                <a:latin typeface="Söhne"/>
              </a:rPr>
              <a:t>De là, elles sont mises à disposition des utilisateurs via notre interface utilisateur développée avec LabVIEW, et également grâce à notre application mobile.  </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14</a:t>
            </a:fld>
            <a:endParaRPr lang="fr-FR"/>
          </a:p>
        </p:txBody>
      </p:sp>
    </p:spTree>
    <p:extLst>
      <p:ext uri="{BB962C8B-B14F-4D97-AF65-F5344CB8AC3E}">
        <p14:creationId xmlns:p14="http://schemas.microsoft.com/office/powerpoint/2010/main" val="98075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Il </a:t>
            </a:r>
            <a:r>
              <a:rPr lang="fr-FR" sz="1800" b="0" i="0" u="none" strike="noStrike" baseline="0" dirty="0">
                <a:latin typeface="NimbusRomNo9L-Regu"/>
              </a:rPr>
              <a:t>divise le système en blocs ou en modules, chacun est responsable d’une fonction spécifique. Le système démarre par l'authentification, puis effectue l'initialisation des capteurs, collecte, envoie, lit et affiche les données, permettant ainsi une surveillance continue de la qualité de l'eau.</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15</a:t>
            </a:fld>
            <a:endParaRPr lang="fr-FR"/>
          </a:p>
        </p:txBody>
      </p:sp>
    </p:spTree>
    <p:extLst>
      <p:ext uri="{BB962C8B-B14F-4D97-AF65-F5344CB8AC3E}">
        <p14:creationId xmlns:p14="http://schemas.microsoft.com/office/powerpoint/2010/main" val="393309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Passons maintenant à l’avant dernière partie de la présentation la phase de réalisation.</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16</a:t>
            </a:fld>
            <a:endParaRPr lang="fr-FR"/>
          </a:p>
        </p:txBody>
      </p:sp>
    </p:spTree>
    <p:extLst>
      <p:ext uri="{BB962C8B-B14F-4D97-AF65-F5344CB8AC3E}">
        <p14:creationId xmlns:p14="http://schemas.microsoft.com/office/powerpoint/2010/main" val="59395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374151"/>
                </a:solidFill>
                <a:effectLst/>
                <a:latin typeface="Söhne"/>
              </a:rPr>
              <a:t>Maintenant que nous avons compris le flux de fonctionnement du système, explorons les composants matériels et logiciels qui rendent cela possible.</a:t>
            </a:r>
          </a:p>
          <a:p>
            <a:pPr algn="l"/>
            <a:r>
              <a:rPr lang="fr-FR" b="0" i="0" dirty="0">
                <a:solidFill>
                  <a:srgbClr val="374151"/>
                </a:solidFill>
                <a:effectLst/>
                <a:latin typeface="Söhne"/>
              </a:rPr>
              <a:t>Au cœur de notre dispositif se trouve la puissante carte Raspberry Pi 4, qui agit comme le cerveau de notre système, coordonnant toutes les opérations avec une grande efficacité.</a:t>
            </a:r>
          </a:p>
          <a:p>
            <a:pPr algn="l"/>
            <a:r>
              <a:rPr lang="fr-FR" b="0" i="0" dirty="0">
                <a:solidFill>
                  <a:srgbClr val="374151"/>
                </a:solidFill>
                <a:effectLst/>
                <a:latin typeface="Söhne"/>
              </a:rPr>
              <a:t>Un défi que nous avons dû relever est que la carte Raspberry Pi 4 comprend uniquement des signaux numériques, tandis que la </a:t>
            </a:r>
            <a:r>
              <a:rPr lang="fr-FR" b="0" i="0" dirty="0" err="1">
                <a:solidFill>
                  <a:srgbClr val="374151"/>
                </a:solidFill>
                <a:effectLst/>
                <a:latin typeface="Söhne"/>
              </a:rPr>
              <a:t>pluspart</a:t>
            </a:r>
            <a:r>
              <a:rPr lang="fr-FR" b="0" i="0" dirty="0">
                <a:solidFill>
                  <a:srgbClr val="374151"/>
                </a:solidFill>
                <a:effectLst/>
                <a:latin typeface="Söhne"/>
              </a:rPr>
              <a:t> de nos capteurs émettent des signaux analogiques. Pour résoudre ce problème, nous avons incorporé le convertisseur analogique-numérique MCP3008. De plus, deux de nos capteurs utilisent un courant de sortie plutôt qu'une tension. Pour les intégrer à notre système, nous avons utilisé des convertisseurs courant-tension, permettant au capteur de chlore libre et au capteur de conductivité de fournir des données compatibles avec notre architecture .</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17</a:t>
            </a:fld>
            <a:endParaRPr lang="fr-FR"/>
          </a:p>
        </p:txBody>
      </p:sp>
    </p:spTree>
    <p:extLst>
      <p:ext uri="{BB962C8B-B14F-4D97-AF65-F5344CB8AC3E}">
        <p14:creationId xmlns:p14="http://schemas.microsoft.com/office/powerpoint/2010/main" val="804710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374151"/>
                </a:solidFill>
                <a:effectLst/>
                <a:latin typeface="Söhne"/>
              </a:rPr>
              <a:t>Enfin, notre dispositif comprend également un éventail de capteurs essentiels, notamment le capteur de pH , le capteur TDS  et le capteur de turbidité . Chacun de ces capteurs joue un rôle clé dans la collecte de données en temps réel sur la qualité de l'eau, offrant ainsi une vue complète de sa composition.</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18</a:t>
            </a:fld>
            <a:endParaRPr lang="fr-FR"/>
          </a:p>
        </p:txBody>
      </p:sp>
    </p:spTree>
    <p:extLst>
      <p:ext uri="{BB962C8B-B14F-4D97-AF65-F5344CB8AC3E}">
        <p14:creationId xmlns:p14="http://schemas.microsoft.com/office/powerpoint/2010/main" val="3515100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De manière similaire, explorons les aspects logiciels de notre projet</a:t>
            </a:r>
          </a:p>
          <a:p>
            <a:pPr marL="171450" indent="-171450" algn="l">
              <a:buFontTx/>
              <a:buChar char="-"/>
            </a:pPr>
            <a:r>
              <a:rPr lang="fr-FR" b="0" i="0" dirty="0">
                <a:solidFill>
                  <a:srgbClr val="374151"/>
                </a:solidFill>
                <a:effectLst/>
                <a:latin typeface="Söhne"/>
              </a:rPr>
              <a:t>Pour commencer, nous avons utilisé Android Studio pour développer notre application mobile.</a:t>
            </a:r>
          </a:p>
          <a:p>
            <a:pPr marL="171450" indent="-171450" algn="l">
              <a:buFontTx/>
              <a:buChar char="-"/>
            </a:pPr>
            <a:r>
              <a:rPr lang="fr-FR" b="0" i="0" dirty="0">
                <a:solidFill>
                  <a:srgbClr val="374151"/>
                </a:solidFill>
                <a:effectLst/>
                <a:latin typeface="Söhne"/>
              </a:rPr>
              <a:t>Pour l'interface utilisateur de notre système, nous avons opté pour LabVIEW, un environnement de développement graphique puissant.</a:t>
            </a:r>
          </a:p>
          <a:p>
            <a:pPr marL="171450" indent="-171450" algn="l">
              <a:buFontTx/>
              <a:buChar char="-"/>
            </a:pPr>
            <a:r>
              <a:rPr lang="fr-FR" b="0" i="0" dirty="0">
                <a:solidFill>
                  <a:srgbClr val="374151"/>
                </a:solidFill>
                <a:effectLst/>
                <a:latin typeface="Söhne"/>
              </a:rPr>
              <a:t>En ce qui concerne le stockage des données, nous avons choisi Cloud Firebase, une plateforme de cloud computing de Google.</a:t>
            </a:r>
          </a:p>
          <a:p>
            <a:pPr marL="171450" indent="-171450" algn="l">
              <a:buFontTx/>
              <a:buChar char="-"/>
            </a:pPr>
            <a:r>
              <a:rPr lang="fr-FR" b="0" i="0" dirty="0">
                <a:solidFill>
                  <a:srgbClr val="374151"/>
                </a:solidFill>
                <a:effectLst/>
                <a:latin typeface="Söhne"/>
              </a:rPr>
              <a:t>Enfin, nous utilisons Jupyter Notebook pour la partie d'intelligence artificielle. Cet outil performant nous permet de manipuler et d'analyser les données collectées pour générer des informations précieuses sur la qualité de l'eau.</a:t>
            </a:r>
            <a:r>
              <a:rPr lang="fr-FR" dirty="0"/>
              <a:t> </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19</a:t>
            </a:fld>
            <a:endParaRPr lang="fr-FR"/>
          </a:p>
        </p:txBody>
      </p:sp>
    </p:spTree>
    <p:extLst>
      <p:ext uri="{BB962C8B-B14F-4D97-AF65-F5344CB8AC3E}">
        <p14:creationId xmlns:p14="http://schemas.microsoft.com/office/powerpoint/2010/main" val="3020791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Tout d'abord, je donnerai un aperçu du plan de présentation. Nous allons commencer par établir le cadre général, en présentant l'organisme d'accueil, Sagemcom, ainsi que le cadre générale du projet. Ensuite, nous plongerons dans l'étude préliminaire, identifiant les installations existants , la problématique et la solution proposée. Nous passerons ensuite à la conception et à la réalisation du système. Enfin nous conclurons en évoquant les perspectives futures.</a:t>
            </a:r>
            <a:endParaRPr lang="fr-FR" dirty="0"/>
          </a:p>
        </p:txBody>
      </p:sp>
      <p:sp>
        <p:nvSpPr>
          <p:cNvPr id="4" name="Espace réservé du numéro de diapositive 3"/>
          <p:cNvSpPr>
            <a:spLocks noGrp="1"/>
          </p:cNvSpPr>
          <p:nvPr>
            <p:ph type="sldNum" sz="quarter" idx="10"/>
          </p:nvPr>
        </p:nvSpPr>
        <p:spPr/>
        <p:txBody>
          <a:bodyPr/>
          <a:lstStyle/>
          <a:p>
            <a:fld id="{D79F2C34-3FAE-4E89-B059-65BD81271DB8}" type="slidenum">
              <a:rPr lang="fr-FR" smtClean="0"/>
              <a:t>2</a:t>
            </a:fld>
            <a:endParaRPr lang="fr-FR"/>
          </a:p>
        </p:txBody>
      </p:sp>
    </p:spTree>
    <p:extLst>
      <p:ext uri="{BB962C8B-B14F-4D97-AF65-F5344CB8AC3E}">
        <p14:creationId xmlns:p14="http://schemas.microsoft.com/office/powerpoint/2010/main" val="1513962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Commençant par la partie de l’intelligence artificielle </a:t>
            </a:r>
          </a:p>
          <a:p>
            <a:pPr algn="l"/>
            <a:r>
              <a:rPr lang="fr-FR" dirty="0"/>
              <a:t>Dans cette partie, on va exploiter </a:t>
            </a:r>
            <a:r>
              <a:rPr lang="fr-FR" sz="1800" b="0" i="0" u="none" strike="noStrike" baseline="0" dirty="0">
                <a:latin typeface="NimbusRomNo9L-Regu"/>
              </a:rPr>
              <a:t>la base de données qui a été utilisée pour évaluer la potabilité de l’eau. </a:t>
            </a:r>
            <a:r>
              <a:rPr lang="fr-FR" b="0" i="0" dirty="0">
                <a:solidFill>
                  <a:srgbClr val="374151"/>
                </a:solidFill>
                <a:effectLst/>
                <a:latin typeface="Söhne"/>
              </a:rPr>
              <a:t>Le jeu de données "water_potability.csv" comprend 3276 mesures de qualité de l'eau, avec cinq attributs catégoriels prédictifs (ph , solides, chlore, conductivité, turbidité) et un attribut de classe binaire, "Potabilité". Sur les 3276 enregistrements, 1998 sont classés comme "potable" (1) et 1278 comme "non potable" (0).</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20</a:t>
            </a:fld>
            <a:endParaRPr lang="fr-FR"/>
          </a:p>
        </p:txBody>
      </p:sp>
    </p:spTree>
    <p:extLst>
      <p:ext uri="{BB962C8B-B14F-4D97-AF65-F5344CB8AC3E}">
        <p14:creationId xmlns:p14="http://schemas.microsoft.com/office/powerpoint/2010/main" val="1981125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Dans la phase de prétraitement des données, notre objectif était de gérer les valeurs manquantes, de traiter les valeurs aberrantes et de corriger le déséquilibre de classes dans le jeu de données.</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21</a:t>
            </a:fld>
            <a:endParaRPr lang="fr-FR"/>
          </a:p>
        </p:txBody>
      </p:sp>
    </p:spTree>
    <p:extLst>
      <p:ext uri="{BB962C8B-B14F-4D97-AF65-F5344CB8AC3E}">
        <p14:creationId xmlns:p14="http://schemas.microsoft.com/office/powerpoint/2010/main" val="334106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Apres avoir effectuer le prétraitement de données et Avant de passer à l'étape d'entraînement et d'évaluation de notre modèle, il est essentiel de sélectionner les algorithmes de classification les plus appropriés. Nous avons envisagé plusieurs options, notamment le Modèle de Machine à Vecteurs de Support, le Modèle de K-</a:t>
            </a:r>
            <a:r>
              <a:rPr lang="fr-FR" dirty="0" err="1"/>
              <a:t>Nearest</a:t>
            </a:r>
            <a:r>
              <a:rPr lang="fr-FR" dirty="0"/>
              <a:t> Neighbors, le Modèle de Forêt Aléatoire, XGBoost, MLP et DMLP. Chacun de ces algorithmes possède ses avantages et inconvénients, et nous devons soigneusement les évaluer pour choisir celui qui répond le mieux à nos besoins.</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22</a:t>
            </a:fld>
            <a:endParaRPr lang="fr-FR"/>
          </a:p>
        </p:txBody>
      </p:sp>
    </p:spTree>
    <p:extLst>
      <p:ext uri="{BB962C8B-B14F-4D97-AF65-F5344CB8AC3E}">
        <p14:creationId xmlns:p14="http://schemas.microsoft.com/office/powerpoint/2010/main" val="1299182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latin typeface="NimbusRomNo9L-Regu"/>
              </a:rPr>
              <a:t>Dans cette deuxième itération du processus de modélisation, l’analyse est approfondie en utilisant la validation croisée pour évaluer les performances des modèles avec les hyperparamètres optimises. </a:t>
            </a:r>
          </a:p>
          <a:p>
            <a:pPr algn="l"/>
            <a:r>
              <a:rPr lang="fr-FR" b="0" i="0" dirty="0">
                <a:solidFill>
                  <a:srgbClr val="374151"/>
                </a:solidFill>
                <a:effectLst/>
                <a:latin typeface="Söhne"/>
              </a:rPr>
              <a:t>La validation croisée est une méthode qui consiste à diviser l'ensemble de données en plusieurs sous-ensembles, puis à entraîner et évaluer le modèle de manière répétée en utilisant différentes combinaisons de ces sous-ensembles. </a:t>
            </a:r>
          </a:p>
          <a:p>
            <a:pPr algn="l"/>
            <a:r>
              <a:rPr lang="fr-FR" b="0" i="0" dirty="0">
                <a:solidFill>
                  <a:srgbClr val="374151"/>
                </a:solidFill>
                <a:effectLst/>
                <a:latin typeface="Söhne"/>
              </a:rPr>
              <a:t>Cette approche permet d'obtenir une évaluation plus précise des performances des modèles tout en réduisant les biais liés à la manière dont les données sont divisées. Elle facilite la comparaison des performances de chaque modèle, aidant ainsi à prendre une décision éclairée sur le modèle final à sélectionner pour le système de classification de l'eau potable.</a:t>
            </a:r>
          </a:p>
          <a:p>
            <a:pPr algn="l"/>
            <a:r>
              <a:rPr lang="fr-FR" dirty="0"/>
              <a:t>En fin de compte, RF a été identifié comme le modèle le plus adapté à notre problème de classification de l'eau potable, avec des performances solides. Cependant, XGBoost a également montré des résultats prometteurs et pourrait être une alternative. Nous continuerons à optimiser ces modèles pour une meilleure précision dans notre système de classification de l'eau potable.</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23</a:t>
            </a:fld>
            <a:endParaRPr lang="fr-FR"/>
          </a:p>
        </p:txBody>
      </p:sp>
    </p:spTree>
    <p:extLst>
      <p:ext uri="{BB962C8B-B14F-4D97-AF65-F5344CB8AC3E}">
        <p14:creationId xmlns:p14="http://schemas.microsoft.com/office/powerpoint/2010/main" val="725503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Nous avons soigneusement câblé notre système pour faire fonctionner tous ses composants de manière fluide. Nous avons utilisé une carte Raspberry Pi 4 pour gérer tout le processus. Nous avons mis en place un schéma de câblage qui permet à la Raspberry Pi 4 de communiquer efficacement avec ces capteurs via le MCP3008. Chaque capteur est connecté à une broche d'entrée distincte sur le MCP3008. Pour certains capteurs, comme ceux qui mesurent le chlore et la conductivité, nous avons utilisé un convertisseur courant-tension. Enfin, pour rendre les résultats facilement visibles, nous avons ajouté deux voyants lumineux, un vert pour signaler une eau potable et un rouge pour signaler une eau non potable. Ce câblage bien organisé garantit la collecte précise des données des capteurs.</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24</a:t>
            </a:fld>
            <a:endParaRPr lang="fr-FR"/>
          </a:p>
        </p:txBody>
      </p:sp>
    </p:spTree>
    <p:extLst>
      <p:ext uri="{BB962C8B-B14F-4D97-AF65-F5344CB8AC3E}">
        <p14:creationId xmlns:p14="http://schemas.microsoft.com/office/powerpoint/2010/main" val="2869001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Ayant examiné la partie hardware de notre système, plongeons maintenant dans la partie software, en commençant par notre application mobile. Cette application est composé de plusieurs interfaces. </a:t>
            </a:r>
          </a:p>
          <a:p>
            <a:r>
              <a:rPr lang="fr-FR" b="0" i="0" dirty="0">
                <a:solidFill>
                  <a:srgbClr val="374151"/>
                </a:solidFill>
                <a:effectLst/>
                <a:latin typeface="Söhne"/>
              </a:rPr>
              <a:t>La première interface est </a:t>
            </a:r>
            <a:r>
              <a:rPr lang="fr-FR" dirty="0"/>
              <a:t>L'interface de connexion de notre application mobile qui permet aux utilisateurs de vérifier leurs informations d'identification en comparant avec la base de données Firebase. Dans cette interface, les utilisateurs peuvent créer un compte en accédant à l'interface d'inscription avec la bouton « SIGN UP ». En cas d'oubli du mot de passe, une option de réinitialisation « Forget password ?»est également disponible pour garantir un accès sûr aux comptes.</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25</a:t>
            </a:fld>
            <a:endParaRPr lang="fr-FR"/>
          </a:p>
        </p:txBody>
      </p:sp>
    </p:spTree>
    <p:extLst>
      <p:ext uri="{BB962C8B-B14F-4D97-AF65-F5344CB8AC3E}">
        <p14:creationId xmlns:p14="http://schemas.microsoft.com/office/powerpoint/2010/main" val="829999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cette récupération de mot de passe qui est une fonctionnalité réservée aux utilisateurs enregistrés, on commence par cliquant sur "Mot de passe oublié ?", puis  l’utilisateur doit saisir leur adresse e-mail. Si l'adresse est valide, un e-mail de réinitialisation du mot de passe est envoyé, permettant de le modifier. Si l'adresse n'est pas reconnue, un message indique son invalidité. Cette approche assure la sécurité des comptes et facilite la récupération des mots de passe oubliés.</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26</a:t>
            </a:fld>
            <a:endParaRPr lang="fr-FR"/>
          </a:p>
        </p:txBody>
      </p:sp>
    </p:spTree>
    <p:extLst>
      <p:ext uri="{BB962C8B-B14F-4D97-AF65-F5344CB8AC3E}">
        <p14:creationId xmlns:p14="http://schemas.microsoft.com/office/powerpoint/2010/main" val="3705746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l'interface d'inscription (Sign Up) de notre application , elle offre deux méthodes d'inscription. La première méthode nécessite que l'utilisateur entre manuellement des informations personnelles telles que nom, prénom, adresse e-mail, mot de passe et numéro de téléphone, puis appuie sur "S'inscrire". La deuxième méthode, plus rapide, permet à l'application d'extraire automatiquement les informations essentielles depuis le compte Google de l'utilisateur, simplifiant ainsi et accélérant le processus d'inscription pour un accès rapide et sécurisé aux fonctionnalités de l'application.</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27</a:t>
            </a:fld>
            <a:endParaRPr lang="fr-FR"/>
          </a:p>
        </p:txBody>
      </p:sp>
    </p:spTree>
    <p:extLst>
      <p:ext uri="{BB962C8B-B14F-4D97-AF65-F5344CB8AC3E}">
        <p14:creationId xmlns:p14="http://schemas.microsoft.com/office/powerpoint/2010/main" val="3844871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Après avoir accès à l’application on se trouve avec deux interfaces distinctes permettant de surveiller en temps réel les données des capteurs de pH, de chlore, de conductivité, de turbidité et de TDS. Chacune de ces interfaces affiche les valeurs actuelles de ces capteurs dans des zones spécifiques, accompagnées des images pour indiquer la mesure et son niveau de danger potentiel.</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28</a:t>
            </a:fld>
            <a:endParaRPr lang="fr-FR"/>
          </a:p>
        </p:txBody>
      </p:sp>
    </p:spTree>
    <p:extLst>
      <p:ext uri="{BB962C8B-B14F-4D97-AF65-F5344CB8AC3E}">
        <p14:creationId xmlns:p14="http://schemas.microsoft.com/office/powerpoint/2010/main" val="4274649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plus de l’application mobile , notre système est accompagné d’interface utilisateur. Cette interface est composé de 3 parties . Première partie est l’interface de connexion qui demande à l'utilisateur de saisir son nom d'utilisateur et son mot de passe, puis d'appuyer sur "Se Connecter" pour vérifier les informations et accéder à l'interface principale en cas de correspondance.</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29</a:t>
            </a:fld>
            <a:endParaRPr lang="fr-FR"/>
          </a:p>
        </p:txBody>
      </p:sp>
    </p:spTree>
    <p:extLst>
      <p:ext uri="{BB962C8B-B14F-4D97-AF65-F5344CB8AC3E}">
        <p14:creationId xmlns:p14="http://schemas.microsoft.com/office/powerpoint/2010/main" val="643187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Commençons donc par le cadre général.</a:t>
            </a:r>
          </a:p>
          <a:p>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3</a:t>
            </a:fld>
            <a:endParaRPr lang="fr-FR"/>
          </a:p>
        </p:txBody>
      </p:sp>
    </p:spTree>
    <p:extLst>
      <p:ext uri="{BB962C8B-B14F-4D97-AF65-F5344CB8AC3E}">
        <p14:creationId xmlns:p14="http://schemas.microsoft.com/office/powerpoint/2010/main" val="2840171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l'interface principale, elle affiche en temps réel les données des capteurs tels que le pH, le chlore, la conductivité, la turbidité et les TDS. Elle génère également un état de l'eau, classée comme potable ou non potable en fonction des données des capteurs, affichant le résultat de manière claire.</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30</a:t>
            </a:fld>
            <a:endParaRPr lang="fr-FR"/>
          </a:p>
        </p:txBody>
      </p:sp>
    </p:spTree>
    <p:extLst>
      <p:ext uri="{BB962C8B-B14F-4D97-AF65-F5344CB8AC3E}">
        <p14:creationId xmlns:p14="http://schemas.microsoft.com/office/powerpoint/2010/main" val="2073969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Puis on trouve l'interface "Historique des Données" qui enregistre automatiquement les données des capteurs dans un fichier Excel, incluant les informations de l'utilisateur connecté, pour créer un historique détaillé. Les utilisateurs peuvent accéder à cet historique, visualiser les données précédentes sous forme de courbes, tableaux ou graphiques, et sélectionner des dates spécifiques pour afficher les données historiques correspondantes.</a:t>
            </a:r>
          </a:p>
          <a:p>
            <a:r>
              <a:rPr lang="fr-FR" sz="1800" b="0" i="0" u="none" strike="noStrike" baseline="0" dirty="0">
                <a:latin typeface="NimbusRomNo9L-Regu"/>
              </a:rPr>
              <a:t>L’interface LabVIEW centralise et simplifie l'accès en temps réel, l'enregistrement, l'analyse et la visualisation des données des capteurs, garantissant une gestion efficace de la qualité de l'eau. </a:t>
            </a:r>
          </a:p>
          <a:p>
            <a:endParaRPr lang="fr-FR" sz="1800" b="0" i="0" u="none" strike="noStrike" baseline="0" dirty="0">
              <a:latin typeface="NimbusRomNo9L-Regu"/>
            </a:endParaRP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31</a:t>
            </a:fld>
            <a:endParaRPr lang="fr-FR"/>
          </a:p>
        </p:txBody>
      </p:sp>
    </p:spTree>
    <p:extLst>
      <p:ext uri="{BB962C8B-B14F-4D97-AF65-F5344CB8AC3E}">
        <p14:creationId xmlns:p14="http://schemas.microsoft.com/office/powerpoint/2010/main" val="2637788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Maintenant, explorons comment l'ensemble de ces composants matériels, logiciels et interfaces fonctionnent de manière cohérente pour garantir une surveillance efficace de la qualité de l'eau.</a:t>
            </a:r>
          </a:p>
          <a:p>
            <a:r>
              <a:rPr lang="fr-FR" b="0" i="0" dirty="0">
                <a:solidFill>
                  <a:srgbClr val="374151"/>
                </a:solidFill>
                <a:effectLst/>
                <a:latin typeface="Söhne"/>
              </a:rPr>
              <a:t>Cette étape du processus englobe plusieurs sous-processus essentiels. Tout d'abord, elle implique l'acquisition en temps réel des données à partir des capteurs connectés au Raspberry Pi 4. Ensuite, ces données sont envoyées au cloud Firebase pour un stockage et une accessibilité à distance. L'algorithme Random Forest Classifier est appliqué pour classer l'eau en fonction des données collectées. Les données collectées sont ensuite traitées avec LabVIEW, permettant une visualisation, une analyse et un stockage efficaces. Enfin, l'application mobile permet une surveillance en temps réel du système, donnant aux utilisateurs un accès facile aux données. Ces étapes garantissent le bon fonctionnement de notre système.</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32</a:t>
            </a:fld>
            <a:endParaRPr lang="fr-FR"/>
          </a:p>
        </p:txBody>
      </p:sp>
    </p:spTree>
    <p:extLst>
      <p:ext uri="{BB962C8B-B14F-4D97-AF65-F5344CB8AC3E}">
        <p14:creationId xmlns:p14="http://schemas.microsoft.com/office/powerpoint/2010/main" val="1157636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Passant maintenant</a:t>
            </a:r>
            <a:r>
              <a:rPr lang="fr-FR" baseline="0" dirty="0"/>
              <a:t> à la </a:t>
            </a:r>
            <a:r>
              <a:rPr lang="fr-FR" dirty="0"/>
              <a:t>dernière partie de la présentation conclusion et perspectives</a:t>
            </a:r>
          </a:p>
          <a:p>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33</a:t>
            </a:fld>
            <a:endParaRPr lang="fr-FR"/>
          </a:p>
        </p:txBody>
      </p:sp>
    </p:spTree>
    <p:extLst>
      <p:ext uri="{BB962C8B-B14F-4D97-AF65-F5344CB8AC3E}">
        <p14:creationId xmlns:p14="http://schemas.microsoft.com/office/powerpoint/2010/main" val="1896749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43541"/>
                </a:solidFill>
                <a:effectLst/>
                <a:latin typeface="Söhne"/>
              </a:rPr>
              <a:t>En conclusion, notre système de contrôle de qualité de l'eau représente une avancée significative dans la surveillance et la gestion de la qualité de l'eau. </a:t>
            </a:r>
          </a:p>
          <a:p>
            <a:pPr marL="171450" indent="-171450">
              <a:buFontTx/>
              <a:buChar char="-"/>
            </a:pPr>
            <a:r>
              <a:rPr lang="fr-FR" b="0" i="0" dirty="0">
                <a:solidFill>
                  <a:srgbClr val="374151"/>
                </a:solidFill>
                <a:effectLst/>
                <a:latin typeface="Söhne"/>
              </a:rPr>
              <a:t>Tout d'abord, la surveillance en temps réel couplée à une classification précise des données garantit une évaluation minutieuse de la qualité de l’eau</a:t>
            </a:r>
          </a:p>
          <a:p>
            <a:pPr marL="171450" indent="-171450">
              <a:buFontTx/>
              <a:buChar char="-"/>
            </a:pPr>
            <a:r>
              <a:rPr lang="fr-FR" b="0" i="0" dirty="0">
                <a:solidFill>
                  <a:srgbClr val="374151"/>
                </a:solidFill>
                <a:effectLst/>
                <a:latin typeface="Söhne"/>
              </a:rPr>
              <a:t>De plus, notre application mobile permet aux utilisateurs de gérer le système à distance</a:t>
            </a:r>
          </a:p>
          <a:p>
            <a:pPr marL="171450" indent="-171450">
              <a:buFontTx/>
              <a:buChar char="-"/>
            </a:pPr>
            <a:r>
              <a:rPr lang="fr-FR" b="0" i="0" dirty="0">
                <a:solidFill>
                  <a:srgbClr val="374151"/>
                </a:solidFill>
                <a:effectLst/>
                <a:latin typeface="Söhne"/>
              </a:rPr>
              <a:t>En fin , </a:t>
            </a:r>
            <a:r>
              <a:rPr lang="fr-FR" b="0" i="0" dirty="0">
                <a:solidFill>
                  <a:srgbClr val="343541"/>
                </a:solidFill>
                <a:effectLst/>
                <a:latin typeface="Söhne"/>
              </a:rPr>
              <a:t>l'enregistrement des données </a:t>
            </a:r>
            <a:r>
              <a:rPr lang="fr-FR" b="0" i="0" dirty="0">
                <a:solidFill>
                  <a:srgbClr val="374151"/>
                </a:solidFill>
                <a:effectLst/>
                <a:latin typeface="Söhne"/>
              </a:rPr>
              <a:t>ouvre la voie à une compréhension approfondie et à des améliorations continues</a:t>
            </a:r>
            <a:endParaRPr lang="fr-FR" b="0" i="0" dirty="0">
              <a:solidFill>
                <a:srgbClr val="343541"/>
              </a:solidFill>
              <a:effectLst/>
              <a:latin typeface="Söhne"/>
            </a:endParaRPr>
          </a:p>
          <a:p>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34</a:t>
            </a:fld>
            <a:endParaRPr lang="fr-FR"/>
          </a:p>
        </p:txBody>
      </p:sp>
    </p:spTree>
    <p:extLst>
      <p:ext uri="{BB962C8B-B14F-4D97-AF65-F5344CB8AC3E}">
        <p14:creationId xmlns:p14="http://schemas.microsoft.com/office/powerpoint/2010/main" val="2213265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Pour les perspectives, nous envisageons d'apporter des améliorations significatives à notre système. Premièrement, nous prévoyons d'élargir les fonctionnalités de l'application mobile en incluant la possibilité de visualiser l'historique des opérations effectuées via l'interface LabVIEW. Deuxièmement, nous cherchons à développer une section de traitement de l'eau en cas de non-potabilité, intégrant des dosages spécifiques pour chaque critère. Enfin, nous envisageons la conception d'une carte pour améliorer la traçabilité et la gestion globale de notre système. Ces développements renforceront notre capacité à surveiller et à maintenir la qualité de l'eau de manière plus complète et efficace.</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35</a:t>
            </a:fld>
            <a:endParaRPr lang="fr-FR"/>
          </a:p>
        </p:txBody>
      </p:sp>
    </p:spTree>
    <p:extLst>
      <p:ext uri="{BB962C8B-B14F-4D97-AF65-F5344CB8AC3E}">
        <p14:creationId xmlns:p14="http://schemas.microsoft.com/office/powerpoint/2010/main" val="747825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36</a:t>
            </a:fld>
            <a:endParaRPr lang="fr-FR"/>
          </a:p>
        </p:txBody>
      </p:sp>
    </p:spTree>
    <p:extLst>
      <p:ext uri="{BB962C8B-B14F-4D97-AF65-F5344CB8AC3E}">
        <p14:creationId xmlns:p14="http://schemas.microsoft.com/office/powerpoint/2010/main" val="2066160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Söhne"/>
              </a:rPr>
              <a:t>Je vais débuter par une présentation de l'organisme d'accueil, </a:t>
            </a:r>
            <a:r>
              <a:rPr lang="fr-FR" dirty="0"/>
              <a:t>SAGEMCOM est une société par action simplifiée (SAS)</a:t>
            </a:r>
            <a:r>
              <a:rPr lang="fr-FR" b="0" i="0" dirty="0">
                <a:solidFill>
                  <a:srgbClr val="000000"/>
                </a:solidFill>
                <a:effectLst/>
                <a:latin typeface="Söhne"/>
              </a:rPr>
              <a:t>. Elle </a:t>
            </a:r>
            <a:r>
              <a:rPr lang="fr-FR" dirty="0"/>
              <a:t>se spécialise dans la conception, le développement et la fabrication de produits pour les secteurs du haut-débit, de l’impression et de la gestion de l’énergie</a:t>
            </a:r>
            <a:r>
              <a:rPr lang="fr-FR" b="0" i="0" dirty="0">
                <a:solidFill>
                  <a:srgbClr val="000000"/>
                </a:solidFill>
                <a:effectLst/>
                <a:latin typeface="Söhne"/>
              </a:rPr>
              <a:t>.  Elle est en effet</a:t>
            </a:r>
            <a:r>
              <a:rPr lang="fr-FR" dirty="0"/>
              <a:t> un leader mondial dans les domaines des décodeurs télévisés, des box Internet et des compteurs intelligents.</a:t>
            </a:r>
          </a:p>
        </p:txBody>
      </p:sp>
    </p:spTree>
    <p:extLst>
      <p:ext uri="{BB962C8B-B14F-4D97-AF65-F5344CB8AC3E}">
        <p14:creationId xmlns:p14="http://schemas.microsoft.com/office/powerpoint/2010/main" val="3529474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a:t>
            </a:r>
            <a:r>
              <a:rPr lang="fr-FR" b="0" i="0" dirty="0">
                <a:solidFill>
                  <a:srgbClr val="374151"/>
                </a:solidFill>
                <a:effectLst/>
                <a:latin typeface="Söhne"/>
              </a:rPr>
              <a:t>nous allons explorer le cadre général du projet en plongeant dans </a:t>
            </a:r>
            <a:r>
              <a:rPr lang="fr-FR" b="0" i="0" dirty="0">
                <a:solidFill>
                  <a:srgbClr val="343541"/>
                </a:solidFill>
                <a:effectLst/>
                <a:latin typeface="Söhne"/>
              </a:rPr>
              <a:t>le monde fascinant de l'Internet des Objets et </a:t>
            </a:r>
            <a:r>
              <a:rPr lang="fr-FR" b="0" i="0" dirty="0">
                <a:solidFill>
                  <a:srgbClr val="374151"/>
                </a:solidFill>
                <a:effectLst/>
                <a:latin typeface="Söhne"/>
              </a:rPr>
              <a:t>ses diverses applications comme par exemple (</a:t>
            </a:r>
            <a:r>
              <a:rPr lang="fr-FR" b="1" i="0" dirty="0">
                <a:effectLst/>
                <a:latin typeface="Söhne"/>
              </a:rPr>
              <a:t>Agriculture intelligente, Industrie 4.0, Énergie intelligente </a:t>
            </a:r>
            <a:r>
              <a:rPr lang="fr-FR" b="0" i="0" dirty="0">
                <a:effectLst/>
                <a:latin typeface="+mn-lt"/>
              </a:rPr>
              <a:t>), </a:t>
            </a:r>
            <a:r>
              <a:rPr lang="fr-FR" b="0" i="0" dirty="0">
                <a:solidFill>
                  <a:srgbClr val="343541"/>
                </a:solidFill>
                <a:effectLst/>
                <a:latin typeface="Söhne"/>
              </a:rPr>
              <a:t>en mettant particulièrement l'accent sur son application dans le contrôle de la qualité de l'eau. Cette technologie révolutionnaire ouvre de nouvelles perspectives passionnantes pour l'amélioration de la surveillance de l'eau</a:t>
            </a:r>
            <a:r>
              <a:rPr lang="fr-FR" b="0" i="0" dirty="0">
                <a:effectLst/>
                <a:latin typeface="+mn-lt"/>
              </a:rPr>
              <a:t> qui est </a:t>
            </a:r>
            <a:r>
              <a:rPr lang="fr-FR" b="0" i="0" dirty="0">
                <a:solidFill>
                  <a:srgbClr val="374151"/>
                </a:solidFill>
                <a:effectLst/>
                <a:latin typeface="Söhne"/>
              </a:rPr>
              <a:t>un défi de la plus haute importance pour de multiples secteurs industriels.</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5</a:t>
            </a:fld>
            <a:endParaRPr lang="fr-FR"/>
          </a:p>
        </p:txBody>
      </p:sp>
    </p:spTree>
    <p:extLst>
      <p:ext uri="{BB962C8B-B14F-4D97-AF65-F5344CB8AC3E}">
        <p14:creationId xmlns:p14="http://schemas.microsoft.com/office/powerpoint/2010/main" val="3483660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 j</a:t>
            </a:r>
            <a:r>
              <a:rPr lang="fr-FR" b="0" i="0" dirty="0">
                <a:solidFill>
                  <a:srgbClr val="374151"/>
                </a:solidFill>
                <a:effectLst/>
                <a:latin typeface="Söhne"/>
              </a:rPr>
              <a:t>e vais aborder l'étape initiale de notre analyse qui est l’étude préliminaire </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6</a:t>
            </a:fld>
            <a:endParaRPr lang="fr-FR"/>
          </a:p>
        </p:txBody>
      </p:sp>
    </p:spTree>
    <p:extLst>
      <p:ext uri="{BB962C8B-B14F-4D97-AF65-F5344CB8AC3E}">
        <p14:creationId xmlns:p14="http://schemas.microsoft.com/office/powerpoint/2010/main" val="811629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Première étape, </a:t>
            </a:r>
            <a:r>
              <a:rPr lang="fr-FR" b="0" i="0" dirty="0">
                <a:solidFill>
                  <a:srgbClr val="374151"/>
                </a:solidFill>
                <a:effectLst/>
                <a:latin typeface="Söhne"/>
              </a:rPr>
              <a:t>je vais effectuer une étude de l'existant, où je vais analyser les installation clés du Sagemcom qui sont le compteur d’eau , station du filtrage et la chaine de calibration. Tout d'abord, nous avons examiné de près les compteurs d'eau </a:t>
            </a:r>
            <a:r>
              <a:rPr lang="fr-FR" dirty="0"/>
              <a:t>ultrasonique qui est une solution intelligente conçue pour surveiller et gérer la consommation d’eau potable, que ce soit à des fins résidentielles ou industrielles. Avant que le compteur soit prêt pour l’installation, il doit passer par une étape de test de fonctionnement et d’étalonnage, réalisée au sein de la chaîne de test de calibration.  Pour les tests des compteurs, il est essentiel d’utiliser de l’eau conforme aux normes de qualité de l’eau potable. À cette fin, une station de filtration d’eau est utilisée pour traiter l’eau avant son utilisation dans les tests.</a:t>
            </a:r>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7</a:t>
            </a:fld>
            <a:endParaRPr lang="fr-FR"/>
          </a:p>
        </p:txBody>
      </p:sp>
    </p:spTree>
    <p:extLst>
      <p:ext uri="{BB962C8B-B14F-4D97-AF65-F5344CB8AC3E}">
        <p14:creationId xmlns:p14="http://schemas.microsoft.com/office/powerpoint/2010/main" val="223467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Notre exploration de ces systèmes existants nous a permis de mieux comprendre leurs forces et leurs faiblesses. En particulier, nous avons identifié une problématique majeure liée à l'absence de surveillance de l'eau dans la chaîne de calibration. Cette lacune expose le processus à des erreurs de calcul potentielles, attribuables à la qualité variable de l'eau. De plus, l'eau provenant de la station de filtrage reste stockée dans les réservoirs de chaque chaîne de calibration pendant une période allant de 6 à 7 jours sans surveillance de sa qualité. Dans certains cas, cela peut entraîner des problèmes tels que la corrosion, l'entartrage des tuyaux des compteurs, des canaux de la chaîne de test, ainsi que la propagation de bactéries.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Söhne"/>
              </a:rPr>
              <a:t>Ces découvertes ont été le point de départ de notre réflexion pour proposer une solution innovante. </a:t>
            </a:r>
          </a:p>
          <a:p>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8</a:t>
            </a:fld>
            <a:endParaRPr lang="fr-FR"/>
          </a:p>
        </p:txBody>
      </p:sp>
    </p:spTree>
    <p:extLst>
      <p:ext uri="{BB962C8B-B14F-4D97-AF65-F5344CB8AC3E}">
        <p14:creationId xmlns:p14="http://schemas.microsoft.com/office/powerpoint/2010/main" val="420482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43541"/>
                </a:solidFill>
                <a:effectLst/>
                <a:latin typeface="Söhne"/>
              </a:rPr>
              <a:t>Notre solution représente une avancée significative dans le domaine de la surveillance de la qualité de l'eau, avec un impact direct sur la société. En offrant une surveillance en temps réel et une analyse intelligente de la qualité de l'eau, notre système apporte de nombreux avantages. Tout d'abord, il améliore considérablement la qualité de l'eau, garantissant qu'elle reste potable et de haute qualité à chaque étape du processus. </a:t>
            </a:r>
            <a:r>
              <a:rPr lang="fr-FR" b="0" i="0" dirty="0">
                <a:solidFill>
                  <a:srgbClr val="374151"/>
                </a:solidFill>
                <a:effectLst/>
                <a:latin typeface="Söhne"/>
              </a:rPr>
              <a:t>Cela revêt une importance cruciale dans le contexte de la calibration des compteurs, car elle élimine le risque d'erreurs de calcul dues à des variations de qualité de l'eau. En outre, notre solution contribue à l'efficacité opérationnelle, réduisant les coûts de maintenance en évitant la corrosion et l'entartrage des équipements. De plus, Il rend également les informations sur la qualité de l'eau plus claires et accessibles, ce qui aide les organismes de contrôle à avoir confiance en la qualité de l'eau.</a:t>
            </a:r>
            <a:endParaRPr lang="fr-FR" dirty="0"/>
          </a:p>
        </p:txBody>
      </p:sp>
      <p:sp>
        <p:nvSpPr>
          <p:cNvPr id="4" name="Espace réservé du numéro de diapositive 3"/>
          <p:cNvSpPr>
            <a:spLocks noGrp="1"/>
          </p:cNvSpPr>
          <p:nvPr>
            <p:ph type="sldNum" sz="quarter" idx="5"/>
          </p:nvPr>
        </p:nvSpPr>
        <p:spPr/>
        <p:txBody>
          <a:bodyPr/>
          <a:lstStyle/>
          <a:p>
            <a:fld id="{D79F2C34-3FAE-4E89-B059-65BD81271DB8}" type="slidenum">
              <a:rPr lang="fr-FR" smtClean="0"/>
              <a:t>9</a:t>
            </a:fld>
            <a:endParaRPr lang="fr-FR"/>
          </a:p>
        </p:txBody>
      </p:sp>
    </p:spTree>
    <p:extLst>
      <p:ext uri="{BB962C8B-B14F-4D97-AF65-F5344CB8AC3E}">
        <p14:creationId xmlns:p14="http://schemas.microsoft.com/office/powerpoint/2010/main" val="3174389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F56C9621-6BDE-486F-ADC8-01A51E46C39F}" type="datetimeFigureOut">
              <a:rPr lang="fr-FR" smtClean="0"/>
              <a:t>17/10/2023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C977B8C-A7B5-443A-B60E-1A2A15F0119F}" type="slidenum">
              <a:rPr lang="fr-FR" smtClean="0"/>
              <a:t>‹N°›</a:t>
            </a:fld>
            <a:endParaRPr lang="fr-FR"/>
          </a:p>
        </p:txBody>
      </p:sp>
    </p:spTree>
    <p:extLst>
      <p:ext uri="{BB962C8B-B14F-4D97-AF65-F5344CB8AC3E}">
        <p14:creationId xmlns:p14="http://schemas.microsoft.com/office/powerpoint/2010/main" val="106464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56C9621-6BDE-486F-ADC8-01A51E46C39F}" type="datetimeFigureOut">
              <a:rPr lang="fr-FR" smtClean="0"/>
              <a:t>17/10/2023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C977B8C-A7B5-443A-B60E-1A2A15F0119F}" type="slidenum">
              <a:rPr lang="fr-FR" smtClean="0"/>
              <a:t>‹N°›</a:t>
            </a:fld>
            <a:endParaRPr lang="fr-FR"/>
          </a:p>
        </p:txBody>
      </p:sp>
    </p:spTree>
    <p:extLst>
      <p:ext uri="{BB962C8B-B14F-4D97-AF65-F5344CB8AC3E}">
        <p14:creationId xmlns:p14="http://schemas.microsoft.com/office/powerpoint/2010/main" val="4133174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56C9621-6BDE-486F-ADC8-01A51E46C39F}" type="datetimeFigureOut">
              <a:rPr lang="fr-FR" smtClean="0"/>
              <a:t>17/10/2023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C977B8C-A7B5-443A-B60E-1A2A15F0119F}" type="slidenum">
              <a:rPr lang="fr-FR" smtClean="0"/>
              <a:t>‹N°›</a:t>
            </a:fld>
            <a:endParaRPr lang="fr-FR"/>
          </a:p>
        </p:txBody>
      </p:sp>
    </p:spTree>
    <p:extLst>
      <p:ext uri="{BB962C8B-B14F-4D97-AF65-F5344CB8AC3E}">
        <p14:creationId xmlns:p14="http://schemas.microsoft.com/office/powerpoint/2010/main" val="303153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56C9621-6BDE-486F-ADC8-01A51E46C39F}" type="datetimeFigureOut">
              <a:rPr lang="fr-FR" smtClean="0"/>
              <a:t>17/10/2023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C977B8C-A7B5-443A-B60E-1A2A15F0119F}" type="slidenum">
              <a:rPr lang="fr-FR" smtClean="0"/>
              <a:t>‹N°›</a:t>
            </a:fld>
            <a:endParaRPr lang="fr-FR"/>
          </a:p>
        </p:txBody>
      </p:sp>
    </p:spTree>
    <p:extLst>
      <p:ext uri="{BB962C8B-B14F-4D97-AF65-F5344CB8AC3E}">
        <p14:creationId xmlns:p14="http://schemas.microsoft.com/office/powerpoint/2010/main" val="3712130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F56C9621-6BDE-486F-ADC8-01A51E46C39F}" type="datetimeFigureOut">
              <a:rPr lang="fr-FR" smtClean="0"/>
              <a:t>17/10/2023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C977B8C-A7B5-443A-B60E-1A2A15F0119F}" type="slidenum">
              <a:rPr lang="fr-FR" smtClean="0"/>
              <a:t>‹N°›</a:t>
            </a:fld>
            <a:endParaRPr lang="fr-FR"/>
          </a:p>
        </p:txBody>
      </p:sp>
    </p:spTree>
    <p:extLst>
      <p:ext uri="{BB962C8B-B14F-4D97-AF65-F5344CB8AC3E}">
        <p14:creationId xmlns:p14="http://schemas.microsoft.com/office/powerpoint/2010/main" val="1275951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F56C9621-6BDE-486F-ADC8-01A51E46C39F}" type="datetimeFigureOut">
              <a:rPr lang="fr-FR" smtClean="0"/>
              <a:t>17/10/2023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C977B8C-A7B5-443A-B60E-1A2A15F0119F}" type="slidenum">
              <a:rPr lang="fr-FR" smtClean="0"/>
              <a:t>‹N°›</a:t>
            </a:fld>
            <a:endParaRPr lang="fr-FR"/>
          </a:p>
        </p:txBody>
      </p:sp>
    </p:spTree>
    <p:extLst>
      <p:ext uri="{BB962C8B-B14F-4D97-AF65-F5344CB8AC3E}">
        <p14:creationId xmlns:p14="http://schemas.microsoft.com/office/powerpoint/2010/main" val="2280347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56C9621-6BDE-486F-ADC8-01A51E46C39F}" type="datetimeFigureOut">
              <a:rPr lang="fr-FR" smtClean="0"/>
              <a:t>17/10/2023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DC977B8C-A7B5-443A-B60E-1A2A15F0119F}" type="slidenum">
              <a:rPr lang="fr-FR" smtClean="0"/>
              <a:t>‹N°›</a:t>
            </a:fld>
            <a:endParaRPr lang="fr-FR"/>
          </a:p>
        </p:txBody>
      </p:sp>
    </p:spTree>
    <p:extLst>
      <p:ext uri="{BB962C8B-B14F-4D97-AF65-F5344CB8AC3E}">
        <p14:creationId xmlns:p14="http://schemas.microsoft.com/office/powerpoint/2010/main" val="1066100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F56C9621-6BDE-486F-ADC8-01A51E46C39F}" type="datetimeFigureOut">
              <a:rPr lang="fr-FR" smtClean="0"/>
              <a:t>17/10/2023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DC977B8C-A7B5-443A-B60E-1A2A15F0119F}" type="slidenum">
              <a:rPr lang="fr-FR" smtClean="0"/>
              <a:t>‹N°›</a:t>
            </a:fld>
            <a:endParaRPr lang="fr-FR"/>
          </a:p>
        </p:txBody>
      </p:sp>
    </p:spTree>
    <p:extLst>
      <p:ext uri="{BB962C8B-B14F-4D97-AF65-F5344CB8AC3E}">
        <p14:creationId xmlns:p14="http://schemas.microsoft.com/office/powerpoint/2010/main" val="374425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56C9621-6BDE-486F-ADC8-01A51E46C39F}" type="datetimeFigureOut">
              <a:rPr lang="fr-FR" smtClean="0"/>
              <a:t>17/10/2023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C977B8C-A7B5-443A-B60E-1A2A15F0119F}" type="slidenum">
              <a:rPr lang="fr-FR" smtClean="0"/>
              <a:t>‹N°›</a:t>
            </a:fld>
            <a:endParaRPr lang="fr-FR"/>
          </a:p>
        </p:txBody>
      </p:sp>
    </p:spTree>
    <p:extLst>
      <p:ext uri="{BB962C8B-B14F-4D97-AF65-F5344CB8AC3E}">
        <p14:creationId xmlns:p14="http://schemas.microsoft.com/office/powerpoint/2010/main" val="368882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56C9621-6BDE-486F-ADC8-01A51E46C39F}" type="datetimeFigureOut">
              <a:rPr lang="fr-FR" smtClean="0"/>
              <a:t>17/10/2023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C977B8C-A7B5-443A-B60E-1A2A15F0119F}" type="slidenum">
              <a:rPr lang="fr-FR" smtClean="0"/>
              <a:t>‹N°›</a:t>
            </a:fld>
            <a:endParaRPr lang="fr-FR"/>
          </a:p>
        </p:txBody>
      </p:sp>
    </p:spTree>
    <p:extLst>
      <p:ext uri="{BB962C8B-B14F-4D97-AF65-F5344CB8AC3E}">
        <p14:creationId xmlns:p14="http://schemas.microsoft.com/office/powerpoint/2010/main" val="770802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56C9621-6BDE-486F-ADC8-01A51E46C39F}" type="datetimeFigureOut">
              <a:rPr lang="fr-FR" smtClean="0"/>
              <a:t>17/10/2023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C977B8C-A7B5-443A-B60E-1A2A15F0119F}" type="slidenum">
              <a:rPr lang="fr-FR" smtClean="0"/>
              <a:t>‹N°›</a:t>
            </a:fld>
            <a:endParaRPr lang="fr-FR"/>
          </a:p>
        </p:txBody>
      </p:sp>
    </p:spTree>
    <p:extLst>
      <p:ext uri="{BB962C8B-B14F-4D97-AF65-F5344CB8AC3E}">
        <p14:creationId xmlns:p14="http://schemas.microsoft.com/office/powerpoint/2010/main" val="2244733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C9621-6BDE-486F-ADC8-01A51E46C39F}" type="datetimeFigureOut">
              <a:rPr lang="fr-FR" smtClean="0"/>
              <a:t>17/10/2023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77B8C-A7B5-443A-B60E-1A2A15F0119F}" type="slidenum">
              <a:rPr lang="fr-FR" smtClean="0"/>
              <a:t>‹N°›</a:t>
            </a:fld>
            <a:endParaRPr lang="fr-FR"/>
          </a:p>
        </p:txBody>
      </p:sp>
    </p:spTree>
    <p:extLst>
      <p:ext uri="{BB962C8B-B14F-4D97-AF65-F5344CB8AC3E}">
        <p14:creationId xmlns:p14="http://schemas.microsoft.com/office/powerpoint/2010/main" val="231307994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0.sv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2">
            <a:extLst>
              <a:ext uri="{FF2B5EF4-FFF2-40B4-BE49-F238E27FC236}">
                <a16:creationId xmlns:a16="http://schemas.microsoft.com/office/drawing/2014/main" id="{0C97342B-F639-43E8-A983-7C4670E985B1}"/>
              </a:ext>
            </a:extLst>
          </p:cNvPr>
          <p:cNvSpPr>
            <a:spLocks noGrp="1"/>
          </p:cNvSpPr>
          <p:nvPr>
            <p:ph type="subTitle" idx="1"/>
          </p:nvPr>
        </p:nvSpPr>
        <p:spPr>
          <a:xfrm>
            <a:off x="982049" y="2588504"/>
            <a:ext cx="9947388" cy="913226"/>
          </a:xfrm>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rmAutofit/>
          </a:bodyPr>
          <a:lstStyle/>
          <a:p>
            <a:pPr algn="ctr"/>
            <a:r>
              <a:rPr lang="fr-FR" b="1" dirty="0">
                <a:solidFill>
                  <a:srgbClr val="29529E"/>
                </a:solidFill>
                <a:latin typeface="Times New Roman" panose="02020603050405020304" pitchFamily="18" charset="0"/>
                <a:cs typeface="Times New Roman" panose="02020603050405020304" pitchFamily="18" charset="0"/>
              </a:rPr>
              <a:t> Etude, Conception et Réalisation d’un Système</a:t>
            </a:r>
          </a:p>
          <a:p>
            <a:pPr algn="ctr"/>
            <a:r>
              <a:rPr lang="fr-FR" b="1" dirty="0">
                <a:solidFill>
                  <a:srgbClr val="29529E"/>
                </a:solidFill>
                <a:latin typeface="Times New Roman" panose="02020603050405020304" pitchFamily="18" charset="0"/>
                <a:cs typeface="Times New Roman" panose="02020603050405020304" pitchFamily="18" charset="0"/>
              </a:rPr>
              <a:t> de Contrôle de la Qualité d’eau</a:t>
            </a:r>
            <a:endParaRPr lang="fr-FR" b="1" dirty="0">
              <a:solidFill>
                <a:srgbClr val="29529E"/>
              </a:solidFill>
              <a:latin typeface="Times New Roman" panose="02020603050405020304" pitchFamily="18" charset="0"/>
              <a:ea typeface="+mj-ea"/>
              <a:cs typeface="Times New Roman" panose="02020603050405020304" pitchFamily="18" charset="0"/>
            </a:endParaRPr>
          </a:p>
        </p:txBody>
      </p:sp>
      <p:sp>
        <p:nvSpPr>
          <p:cNvPr id="5" name="ZoneTexte 4">
            <a:extLst>
              <a:ext uri="{FF2B5EF4-FFF2-40B4-BE49-F238E27FC236}">
                <a16:creationId xmlns:a16="http://schemas.microsoft.com/office/drawing/2014/main" id="{2EDE71B5-31F5-46B7-BBF8-9BEAC3DC5431}"/>
              </a:ext>
            </a:extLst>
          </p:cNvPr>
          <p:cNvSpPr txBox="1"/>
          <p:nvPr/>
        </p:nvSpPr>
        <p:spPr>
          <a:xfrm>
            <a:off x="939531" y="3956475"/>
            <a:ext cx="9673511" cy="1272143"/>
          </a:xfrm>
          <a:prstGeom prst="rect">
            <a:avLst/>
          </a:prstGeom>
          <a:noFill/>
        </p:spPr>
        <p:txBody>
          <a:bodyPr wrap="square" rtlCol="0">
            <a:spAutoFit/>
          </a:bodyPr>
          <a:lstStyle/>
          <a:p>
            <a:pPr algn="ctr">
              <a:spcBef>
                <a:spcPts val="1000"/>
              </a:spcBef>
              <a:buClr>
                <a:schemeClr val="accent1"/>
              </a:buClr>
            </a:pPr>
            <a:r>
              <a:rPr lang="fr-FR" sz="2000" b="1" dirty="0">
                <a:latin typeface="Times New Roman" panose="02020603050405020304" pitchFamily="18" charset="0"/>
                <a:cs typeface="Times New Roman" panose="02020603050405020304" pitchFamily="18" charset="0"/>
              </a:rPr>
              <a:t>Elaboré par </a:t>
            </a:r>
          </a:p>
          <a:p>
            <a:pPr algn="ctr">
              <a:spcBef>
                <a:spcPts val="1000"/>
              </a:spcBef>
              <a:buClr>
                <a:schemeClr val="accent1"/>
              </a:buClr>
            </a:pPr>
            <a:r>
              <a:rPr lang="fr-FR" sz="2000" dirty="0">
                <a:latin typeface="Times New Roman" panose="02020603050405020304" pitchFamily="18" charset="0"/>
                <a:cs typeface="Times New Roman" panose="02020603050405020304" pitchFamily="18" charset="0"/>
              </a:rPr>
              <a:t>Zeineb TEKARRI</a:t>
            </a:r>
          </a:p>
          <a:p>
            <a:pPr algn="ctr">
              <a:spcBef>
                <a:spcPts val="1000"/>
              </a:spcBef>
              <a:buClr>
                <a:schemeClr val="accent1"/>
              </a:buClr>
            </a:pPr>
            <a:endParaRPr lang="fr-FR" sz="2000" b="1" dirty="0">
              <a:latin typeface="Times New Roman" panose="02020603050405020304" pitchFamily="18" charset="0"/>
              <a:cs typeface="Times New Roman" panose="02020603050405020304" pitchFamily="18" charset="0"/>
            </a:endParaRPr>
          </a:p>
        </p:txBody>
      </p:sp>
      <p:sp>
        <p:nvSpPr>
          <p:cNvPr id="7" name="Sous-titre 2">
            <a:extLst>
              <a:ext uri="{FF2B5EF4-FFF2-40B4-BE49-F238E27FC236}">
                <a16:creationId xmlns:a16="http://schemas.microsoft.com/office/drawing/2014/main" id="{1C878521-BB4C-41FF-8EFD-3E44939136DB}"/>
              </a:ext>
            </a:extLst>
          </p:cNvPr>
          <p:cNvSpPr txBox="1">
            <a:spLocks/>
          </p:cNvSpPr>
          <p:nvPr/>
        </p:nvSpPr>
        <p:spPr>
          <a:xfrm>
            <a:off x="982049" y="800790"/>
            <a:ext cx="9849584" cy="954219"/>
          </a:xfrm>
          <a:prstGeom prst="rect">
            <a:avLst/>
          </a:prstGeom>
        </p:spPr>
        <p:txBody>
          <a:bodyPr>
            <a:noAutofit/>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fr-FR" sz="3199" dirty="0">
                <a:solidFill>
                  <a:schemeClr val="tx1">
                    <a:lumMod val="95000"/>
                    <a:lumOff val="5000"/>
                  </a:schemeClr>
                </a:solidFill>
                <a:latin typeface="Times New Roman" panose="02020603050405020304" pitchFamily="18" charset="0"/>
                <a:cs typeface="Times New Roman" panose="02020603050405020304" pitchFamily="18" charset="0"/>
              </a:rPr>
              <a:t>   </a:t>
            </a:r>
            <a:r>
              <a:rPr lang="fr-FR" b="1" dirty="0">
                <a:latin typeface="Century Schoolbook"/>
              </a:rPr>
              <a:t>Projet de Fin d’Etudes</a:t>
            </a:r>
          </a:p>
          <a:p>
            <a:pPr algn="ctr"/>
            <a:r>
              <a:rPr lang="fr-FR" b="1" dirty="0">
                <a:latin typeface="Century Schoolbook"/>
              </a:rPr>
              <a:t> </a:t>
            </a:r>
          </a:p>
          <a:p>
            <a:pPr algn="ctr"/>
            <a:r>
              <a:rPr lang="fr-FR" b="1" dirty="0">
                <a:latin typeface="Century Schoolbook"/>
                <a:sym typeface="Century Schoolbook"/>
              </a:rPr>
              <a:t>En vue de l’obtention du diplôme d’ingénieur en Génie Systèmes Electroniques de Communication</a:t>
            </a:r>
            <a:endParaRPr lang="fr-FR" dirty="0"/>
          </a:p>
          <a:p>
            <a:pPr algn="ctr"/>
            <a:endParaRPr lang="fr-FR"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r>
              <a:rPr lang="fr-FR" sz="1800" dirty="0">
                <a:latin typeface="Times New Roman" panose="02020603050405020304" pitchFamily="18" charset="0"/>
                <a:cs typeface="Times New Roman" panose="02020603050405020304" pitchFamily="18" charset="0"/>
              </a:rPr>
              <a:t> </a:t>
            </a:r>
            <a:endParaRPr lang="fr-FR" sz="17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BB0194F-B410-45FC-9248-F63105C85F9F}"/>
              </a:ext>
            </a:extLst>
          </p:cNvPr>
          <p:cNvSpPr/>
          <p:nvPr/>
        </p:nvSpPr>
        <p:spPr>
          <a:xfrm>
            <a:off x="241021" y="3973898"/>
            <a:ext cx="3438009" cy="400110"/>
          </a:xfrm>
          <a:prstGeom prst="rect">
            <a:avLst/>
          </a:prstGeom>
        </p:spPr>
        <p:txBody>
          <a:bodyPr wrap="square">
            <a:spAutoFit/>
          </a:bodyPr>
          <a:lstStyle/>
          <a:p>
            <a:pPr algn="ctr">
              <a:spcBef>
                <a:spcPts val="1000"/>
              </a:spcBef>
              <a:buClr>
                <a:schemeClr val="accent1"/>
              </a:buClr>
            </a:pPr>
            <a:r>
              <a:rPr lang="fr-FR" dirty="0">
                <a:solidFill>
                  <a:schemeClr val="accent1">
                    <a:lumMod val="50000"/>
                  </a:schemeClr>
                </a:solidFill>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Encadrant académique: </a:t>
            </a:r>
          </a:p>
        </p:txBody>
      </p:sp>
      <p:sp>
        <p:nvSpPr>
          <p:cNvPr id="9" name="Rectangle 8">
            <a:extLst>
              <a:ext uri="{FF2B5EF4-FFF2-40B4-BE49-F238E27FC236}">
                <a16:creationId xmlns:a16="http://schemas.microsoft.com/office/drawing/2014/main" id="{8B36AE98-592B-48E9-BDBD-50E1AA9B481F}"/>
              </a:ext>
            </a:extLst>
          </p:cNvPr>
          <p:cNvSpPr/>
          <p:nvPr/>
        </p:nvSpPr>
        <p:spPr>
          <a:xfrm>
            <a:off x="939531" y="4316735"/>
            <a:ext cx="3168469" cy="498663"/>
          </a:xfrm>
          <a:prstGeom prst="rect">
            <a:avLst/>
          </a:prstGeom>
        </p:spPr>
        <p:txBody>
          <a:bodyPr wrap="square">
            <a:spAutoFit/>
          </a:bodyPr>
          <a:lstStyle/>
          <a:p>
            <a:pPr algn="just">
              <a:lnSpc>
                <a:spcPct val="150000"/>
              </a:lnSpc>
            </a:pPr>
            <a:r>
              <a:rPr lang="fr-FR" sz="2000" dirty="0">
                <a:latin typeface="Times New Roman" panose="02020603050405020304" pitchFamily="18" charset="0"/>
                <a:cs typeface="Times New Roman" panose="02020603050405020304" pitchFamily="18" charset="0"/>
              </a:rPr>
              <a:t>M. Fathi KALLEL </a:t>
            </a:r>
          </a:p>
        </p:txBody>
      </p:sp>
      <p:pic>
        <p:nvPicPr>
          <p:cNvPr id="10" name="Image 9">
            <a:extLst>
              <a:ext uri="{FF2B5EF4-FFF2-40B4-BE49-F238E27FC236}">
                <a16:creationId xmlns:a16="http://schemas.microsoft.com/office/drawing/2014/main" id="{04044B32-BE4B-4254-9C39-A8EAB6D628DC}"/>
              </a:ext>
            </a:extLst>
          </p:cNvPr>
          <p:cNvPicPr>
            <a:picLocks noChangeAspect="1"/>
          </p:cNvPicPr>
          <p:nvPr/>
        </p:nvPicPr>
        <p:blipFill>
          <a:blip r:embed="rId3"/>
          <a:stretch>
            <a:fillRect/>
          </a:stretch>
        </p:blipFill>
        <p:spPr>
          <a:xfrm>
            <a:off x="9827050" y="97890"/>
            <a:ext cx="2256920" cy="1498905"/>
          </a:xfrm>
          <a:prstGeom prst="rect">
            <a:avLst/>
          </a:prstGeom>
        </p:spPr>
      </p:pic>
      <p:sp>
        <p:nvSpPr>
          <p:cNvPr id="11" name="Rectangle 10">
            <a:extLst>
              <a:ext uri="{FF2B5EF4-FFF2-40B4-BE49-F238E27FC236}">
                <a16:creationId xmlns:a16="http://schemas.microsoft.com/office/drawing/2014/main" id="{54F36D9F-64A9-4C86-9EC8-7126A2ACA52F}"/>
              </a:ext>
            </a:extLst>
          </p:cNvPr>
          <p:cNvSpPr/>
          <p:nvPr/>
        </p:nvSpPr>
        <p:spPr>
          <a:xfrm>
            <a:off x="232596" y="5044772"/>
            <a:ext cx="3438009" cy="400110"/>
          </a:xfrm>
          <a:prstGeom prst="rect">
            <a:avLst/>
          </a:prstGeom>
        </p:spPr>
        <p:txBody>
          <a:bodyPr wrap="square">
            <a:spAutoFit/>
          </a:bodyPr>
          <a:lstStyle/>
          <a:p>
            <a:pPr algn="ctr">
              <a:spcBef>
                <a:spcPts val="1000"/>
              </a:spcBef>
              <a:buClr>
                <a:schemeClr val="accent1"/>
              </a:buClr>
            </a:pPr>
            <a:r>
              <a:rPr lang="fr-FR" dirty="0">
                <a:solidFill>
                  <a:schemeClr val="accent1">
                    <a:lumMod val="50000"/>
                  </a:schemeClr>
                </a:solidFill>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Encadrant professionnel:</a:t>
            </a:r>
          </a:p>
        </p:txBody>
      </p:sp>
      <p:sp>
        <p:nvSpPr>
          <p:cNvPr id="12" name="Rectangle 11">
            <a:extLst>
              <a:ext uri="{FF2B5EF4-FFF2-40B4-BE49-F238E27FC236}">
                <a16:creationId xmlns:a16="http://schemas.microsoft.com/office/drawing/2014/main" id="{14CFBEBE-13AF-4CC4-AB42-C1D472C69ADE}"/>
              </a:ext>
            </a:extLst>
          </p:cNvPr>
          <p:cNvSpPr/>
          <p:nvPr/>
        </p:nvSpPr>
        <p:spPr>
          <a:xfrm>
            <a:off x="373735" y="5503141"/>
            <a:ext cx="4412615" cy="400110"/>
          </a:xfrm>
          <a:prstGeom prst="rect">
            <a:avLst/>
          </a:prstGeom>
        </p:spPr>
        <p:txBody>
          <a:bodyPr wrap="square">
            <a:spAutoFit/>
          </a:bodyPr>
          <a:lstStyle/>
          <a:p>
            <a:pPr algn="just"/>
            <a:r>
              <a:rPr lang="fr-FR" sz="2000" dirty="0">
                <a:latin typeface="Times New Roman" panose="02020603050405020304" pitchFamily="18" charset="0"/>
                <a:cs typeface="Times New Roman" panose="02020603050405020304" pitchFamily="18" charset="0"/>
              </a:rPr>
              <a:t>M. Mohamed Karim CHABCHOUB</a:t>
            </a:r>
          </a:p>
        </p:txBody>
      </p:sp>
      <p:pic>
        <p:nvPicPr>
          <p:cNvPr id="16" name="Image 15">
            <a:extLst>
              <a:ext uri="{FF2B5EF4-FFF2-40B4-BE49-F238E27FC236}">
                <a16:creationId xmlns:a16="http://schemas.microsoft.com/office/drawing/2014/main" id="{87A31836-E77B-4C19-A6F2-EF1E1622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96" y="40377"/>
            <a:ext cx="1498905" cy="1498905"/>
          </a:xfrm>
          <a:prstGeom prst="rect">
            <a:avLst/>
          </a:prstGeom>
        </p:spPr>
      </p:pic>
      <p:sp>
        <p:nvSpPr>
          <p:cNvPr id="17" name="Rectangle 16">
            <a:extLst>
              <a:ext uri="{FF2B5EF4-FFF2-40B4-BE49-F238E27FC236}">
                <a16:creationId xmlns:a16="http://schemas.microsoft.com/office/drawing/2014/main" id="{551CB577-EF24-4B4D-AD0D-C5DB3AF46BCD}"/>
              </a:ext>
            </a:extLst>
          </p:cNvPr>
          <p:cNvSpPr/>
          <p:nvPr/>
        </p:nvSpPr>
        <p:spPr>
          <a:xfrm>
            <a:off x="3304809" y="6115646"/>
            <a:ext cx="6550917" cy="658642"/>
          </a:xfrm>
          <a:prstGeom prst="rect">
            <a:avLst/>
          </a:prstGeom>
        </p:spPr>
        <p:txBody>
          <a:bodyPr wrap="square">
            <a:spAutoFit/>
          </a:bodyPr>
          <a:lstStyle/>
          <a:p>
            <a:pPr algn="ctr">
              <a:lnSpc>
                <a:spcPct val="115000"/>
              </a:lnSpc>
              <a:spcAft>
                <a:spcPts val="0"/>
              </a:spcAft>
            </a:pPr>
            <a:r>
              <a:rPr lang="fr-FR" sz="1600" b="1" dirty="0">
                <a:latin typeface="Times New Roman" panose="02020603050405020304" pitchFamily="18" charset="0"/>
                <a:ea typeface="Times New Roman" panose="02020603050405020304" pitchFamily="18" charset="0"/>
              </a:rPr>
              <a:t>Année</a:t>
            </a:r>
            <a:r>
              <a:rPr lang="fr-FR" sz="1200" b="1" dirty="0">
                <a:latin typeface="Times New Roman" panose="02020603050405020304" pitchFamily="18" charset="0"/>
                <a:ea typeface="Times New Roman" panose="02020603050405020304" pitchFamily="18" charset="0"/>
              </a:rPr>
              <a:t> </a:t>
            </a:r>
            <a:r>
              <a:rPr lang="fr-FR" sz="1600" b="1" dirty="0">
                <a:latin typeface="Times New Roman" panose="02020603050405020304" pitchFamily="18" charset="0"/>
                <a:ea typeface="Times New Roman" panose="02020603050405020304" pitchFamily="18" charset="0"/>
              </a:rPr>
              <a:t>universitaire</a:t>
            </a:r>
            <a:endParaRPr lang="fr-FR" sz="1200" b="1" dirty="0">
              <a:latin typeface="Arial" panose="020B0604020202020204" pitchFamily="34" charset="0"/>
              <a:ea typeface="Arial" panose="020B0604020202020204" pitchFamily="34" charset="0"/>
            </a:endParaRPr>
          </a:p>
          <a:p>
            <a:pPr algn="ctr">
              <a:lnSpc>
                <a:spcPct val="115000"/>
              </a:lnSpc>
              <a:spcAft>
                <a:spcPts val="0"/>
              </a:spcAft>
            </a:pPr>
            <a:r>
              <a:rPr lang="fr-FR" sz="1600" b="1" dirty="0">
                <a:latin typeface="Times New Roman" panose="02020603050405020304" pitchFamily="18" charset="0"/>
                <a:ea typeface="Times New Roman" panose="02020603050405020304" pitchFamily="18" charset="0"/>
              </a:rPr>
              <a:t>2022 – 2023</a:t>
            </a:r>
            <a:endParaRPr lang="fr-FR" sz="1600" b="1" dirty="0">
              <a:effectLst/>
              <a:latin typeface="Arial" panose="020B0604020202020204" pitchFamily="34" charset="0"/>
              <a:ea typeface="Arial" panose="020B0604020202020204" pitchFamily="34" charset="0"/>
            </a:endParaRPr>
          </a:p>
        </p:txBody>
      </p:sp>
      <p:sp>
        <p:nvSpPr>
          <p:cNvPr id="13" name="Rectangle 12">
            <a:extLst>
              <a:ext uri="{FF2B5EF4-FFF2-40B4-BE49-F238E27FC236}">
                <a16:creationId xmlns:a16="http://schemas.microsoft.com/office/drawing/2014/main" id="{147E8058-243B-48F7-97B9-39F4299A7EDE}"/>
              </a:ext>
            </a:extLst>
          </p:cNvPr>
          <p:cNvSpPr/>
          <p:nvPr/>
        </p:nvSpPr>
        <p:spPr>
          <a:xfrm>
            <a:off x="8136722" y="3972147"/>
            <a:ext cx="3438009" cy="400110"/>
          </a:xfrm>
          <a:prstGeom prst="rect">
            <a:avLst/>
          </a:prstGeom>
        </p:spPr>
        <p:txBody>
          <a:bodyPr wrap="square">
            <a:spAutoFit/>
          </a:bodyPr>
          <a:lstStyle/>
          <a:p>
            <a:pPr algn="ctr">
              <a:spcBef>
                <a:spcPts val="1000"/>
              </a:spcBef>
              <a:buClr>
                <a:schemeClr val="accent1"/>
              </a:buClr>
            </a:pPr>
            <a:r>
              <a:rPr lang="fr-FR" dirty="0">
                <a:solidFill>
                  <a:schemeClr val="accent1">
                    <a:lumMod val="50000"/>
                  </a:schemeClr>
                </a:solidFill>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Jury:</a:t>
            </a:r>
          </a:p>
        </p:txBody>
      </p:sp>
      <p:sp>
        <p:nvSpPr>
          <p:cNvPr id="14" name="Rectangle 13">
            <a:extLst>
              <a:ext uri="{FF2B5EF4-FFF2-40B4-BE49-F238E27FC236}">
                <a16:creationId xmlns:a16="http://schemas.microsoft.com/office/drawing/2014/main" id="{5D34949D-5FF6-4066-BA45-F0363AF95183}"/>
              </a:ext>
            </a:extLst>
          </p:cNvPr>
          <p:cNvSpPr/>
          <p:nvPr/>
        </p:nvSpPr>
        <p:spPr>
          <a:xfrm>
            <a:off x="8801258" y="4561041"/>
            <a:ext cx="4412615" cy="1015663"/>
          </a:xfrm>
          <a:prstGeom prst="rect">
            <a:avLst/>
          </a:prstGeom>
        </p:spPr>
        <p:txBody>
          <a:bodyPr wrap="square">
            <a:spAutoFit/>
          </a:bodyPr>
          <a:lstStyle/>
          <a:p>
            <a:pPr algn="just"/>
            <a:r>
              <a:rPr lang="fr-FR" sz="2000" dirty="0">
                <a:latin typeface="Times New Roman" panose="02020603050405020304" pitchFamily="18" charset="0"/>
                <a:cs typeface="Times New Roman" panose="02020603050405020304" pitchFamily="18" charset="0"/>
              </a:rPr>
              <a:t>M. Hasséne MNIF</a:t>
            </a:r>
          </a:p>
          <a:p>
            <a:pPr algn="just"/>
            <a:endParaRPr lang="fr-FR" sz="2000" dirty="0">
              <a:latin typeface="Times New Roman" panose="02020603050405020304" pitchFamily="18" charset="0"/>
              <a:cs typeface="Times New Roman" panose="02020603050405020304" pitchFamily="18" charset="0"/>
            </a:endParaRPr>
          </a:p>
          <a:p>
            <a:pPr algn="just"/>
            <a:r>
              <a:rPr lang="fr-FR" sz="2000" dirty="0">
                <a:latin typeface="Times New Roman" panose="02020603050405020304" pitchFamily="18" charset="0"/>
                <a:cs typeface="Times New Roman" panose="02020603050405020304" pitchFamily="18" charset="0"/>
              </a:rPr>
              <a:t>M. Nidhal BEN AMOR</a:t>
            </a:r>
          </a:p>
        </p:txBody>
      </p:sp>
    </p:spTree>
    <p:extLst>
      <p:ext uri="{BB962C8B-B14F-4D97-AF65-F5344CB8AC3E}">
        <p14:creationId xmlns:p14="http://schemas.microsoft.com/office/powerpoint/2010/main" val="248056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oogle Shape;889;p32">
            <a:extLst>
              <a:ext uri="{FF2B5EF4-FFF2-40B4-BE49-F238E27FC236}">
                <a16:creationId xmlns:a16="http://schemas.microsoft.com/office/drawing/2014/main" id="{F3554DC8-BA14-0055-BF37-7D7D7D6B99D1}"/>
              </a:ext>
            </a:extLst>
          </p:cNvPr>
          <p:cNvGrpSpPr/>
          <p:nvPr/>
        </p:nvGrpSpPr>
        <p:grpSpPr>
          <a:xfrm>
            <a:off x="0" y="31588"/>
            <a:ext cx="5858176" cy="1046535"/>
            <a:chOff x="2775150" y="977475"/>
            <a:chExt cx="4457443" cy="943925"/>
          </a:xfrm>
        </p:grpSpPr>
        <p:sp>
          <p:nvSpPr>
            <p:cNvPr id="7" name="Google Shape;890;p32">
              <a:extLst>
                <a:ext uri="{FF2B5EF4-FFF2-40B4-BE49-F238E27FC236}">
                  <a16:creationId xmlns:a16="http://schemas.microsoft.com/office/drawing/2014/main" id="{22DD800C-EF85-F51D-0AA2-3A8A208121D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8" name="Google Shape;891;p32">
              <a:extLst>
                <a:ext uri="{FF2B5EF4-FFF2-40B4-BE49-F238E27FC236}">
                  <a16:creationId xmlns:a16="http://schemas.microsoft.com/office/drawing/2014/main" id="{737C75DD-BFA7-650C-4F5F-406B2F9A2D3E}"/>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9" name="Google Shape;892;p32">
              <a:extLst>
                <a:ext uri="{FF2B5EF4-FFF2-40B4-BE49-F238E27FC236}">
                  <a16:creationId xmlns:a16="http://schemas.microsoft.com/office/drawing/2014/main" id="{400D064D-60D4-E96D-2360-17CFEA4F2ECA}"/>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10" name="Google Shape;893;p32">
              <a:extLst>
                <a:ext uri="{FF2B5EF4-FFF2-40B4-BE49-F238E27FC236}">
                  <a16:creationId xmlns:a16="http://schemas.microsoft.com/office/drawing/2014/main" id="{BD715061-8070-DB7A-6476-51ACB405FB29}"/>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400" b="1" kern="0" noProof="0" dirty="0">
                  <a:latin typeface="Times New Roman" panose="02020603050405020304" pitchFamily="18" charset="0"/>
                  <a:cs typeface="Times New Roman" panose="02020603050405020304" pitchFamily="18" charset="0"/>
                </a:rPr>
                <a:t>Solution Proposée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3" name="Image 2"/>
          <p:cNvPicPr>
            <a:picLocks noChangeAspect="1"/>
          </p:cNvPicPr>
          <p:nvPr/>
        </p:nvPicPr>
        <p:blipFill>
          <a:blip r:embed="rId3"/>
          <a:stretch>
            <a:fillRect/>
          </a:stretch>
        </p:blipFill>
        <p:spPr>
          <a:xfrm>
            <a:off x="1057551" y="1357274"/>
            <a:ext cx="9973122" cy="5031951"/>
          </a:xfrm>
          <a:prstGeom prst="rect">
            <a:avLst/>
          </a:prstGeom>
        </p:spPr>
      </p:pic>
      <p:sp>
        <p:nvSpPr>
          <p:cNvPr id="11" name="Ellipse 10">
            <a:extLst>
              <a:ext uri="{FF2B5EF4-FFF2-40B4-BE49-F238E27FC236}">
                <a16:creationId xmlns:a16="http://schemas.microsoft.com/office/drawing/2014/main" id="{7EA2C296-40A4-4D73-903C-431D95B3F3CC}"/>
              </a:ext>
            </a:extLst>
          </p:cNvPr>
          <p:cNvSpPr/>
          <p:nvPr/>
        </p:nvSpPr>
        <p:spPr>
          <a:xfrm>
            <a:off x="11520516" y="6225589"/>
            <a:ext cx="544876"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a:t>
            </a:r>
          </a:p>
        </p:txBody>
      </p:sp>
      <p:sp>
        <p:nvSpPr>
          <p:cNvPr id="2" name="ZoneTexte 1">
            <a:extLst>
              <a:ext uri="{FF2B5EF4-FFF2-40B4-BE49-F238E27FC236}">
                <a16:creationId xmlns:a16="http://schemas.microsoft.com/office/drawing/2014/main" id="{55E5F4C0-B1C0-E721-A485-5A2EB76A012F}"/>
              </a:ext>
            </a:extLst>
          </p:cNvPr>
          <p:cNvSpPr txBox="1"/>
          <p:nvPr/>
        </p:nvSpPr>
        <p:spPr>
          <a:xfrm>
            <a:off x="6771190" y="5316060"/>
            <a:ext cx="1469986" cy="584775"/>
          </a:xfrm>
          <a:prstGeom prst="rect">
            <a:avLst/>
          </a:prstGeom>
          <a:solidFill>
            <a:schemeClr val="bg1"/>
          </a:solidFill>
        </p:spPr>
        <p:txBody>
          <a:bodyPr wrap="square" rtlCol="0">
            <a:spAutoFit/>
          </a:bodyPr>
          <a:lstStyle/>
          <a:p>
            <a:pPr algn="ctr"/>
            <a:r>
              <a:rPr lang="fr-FR" sz="1600" dirty="0"/>
              <a:t>Partie Visuelle</a:t>
            </a:r>
          </a:p>
          <a:p>
            <a:pPr algn="ctr"/>
            <a:r>
              <a:rPr lang="fr-FR" sz="1600" dirty="0"/>
              <a:t> (LEDs)</a:t>
            </a:r>
          </a:p>
        </p:txBody>
      </p:sp>
    </p:spTree>
    <p:extLst>
      <p:ext uri="{BB962C8B-B14F-4D97-AF65-F5344CB8AC3E}">
        <p14:creationId xmlns:p14="http://schemas.microsoft.com/office/powerpoint/2010/main" val="849880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30AA370-02E7-4D39-86BA-CFBBE1C7F858}"/>
              </a:ext>
            </a:extLst>
          </p:cNvPr>
          <p:cNvSpPr/>
          <p:nvPr/>
        </p:nvSpPr>
        <p:spPr>
          <a:xfrm>
            <a:off x="0" y="5760631"/>
            <a:ext cx="2632363" cy="410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TextBox 41">
            <a:extLst>
              <a:ext uri="{FF2B5EF4-FFF2-40B4-BE49-F238E27FC236}">
                <a16:creationId xmlns:a16="http://schemas.microsoft.com/office/drawing/2014/main" id="{7A849336-173C-4F0D-955F-446F5AEB0B04}"/>
              </a:ext>
            </a:extLst>
          </p:cNvPr>
          <p:cNvSpPr txBox="1"/>
          <p:nvPr/>
        </p:nvSpPr>
        <p:spPr>
          <a:xfrm>
            <a:off x="4389621" y="3369230"/>
            <a:ext cx="2411425" cy="861774"/>
          </a:xfrm>
          <a:prstGeom prst="rect">
            <a:avLst/>
          </a:prstGeom>
          <a:noFill/>
        </p:spPr>
        <p:txBody>
          <a:bodyPr wrap="square" lIns="0" tIns="0" rIns="0" bIns="0" rtlCol="0">
            <a:spAutoFit/>
          </a:bodyPr>
          <a:lstStyle/>
          <a:p>
            <a:pPr algn="ctr"/>
            <a:r>
              <a:rPr lang="en-US" altLang="ko-KR" sz="2800" dirty="0">
                <a:solidFill>
                  <a:schemeClr val="accent2"/>
                </a:solidFill>
                <a:latin typeface="Oswald"/>
                <a:ea typeface="Oswald"/>
                <a:cs typeface="Oswald"/>
              </a:rPr>
              <a:t>Conception du </a:t>
            </a:r>
            <a:r>
              <a:rPr lang="fr-FR" altLang="ko-KR" sz="2800" dirty="0">
                <a:solidFill>
                  <a:schemeClr val="accent2"/>
                </a:solidFill>
                <a:latin typeface="Oswald"/>
                <a:ea typeface="Oswald"/>
                <a:cs typeface="Oswald"/>
              </a:rPr>
              <a:t>système</a:t>
            </a:r>
          </a:p>
        </p:txBody>
      </p:sp>
      <p:sp>
        <p:nvSpPr>
          <p:cNvPr id="6" name="평행 사변형 3">
            <a:extLst>
              <a:ext uri="{FF2B5EF4-FFF2-40B4-BE49-F238E27FC236}">
                <a16:creationId xmlns:a16="http://schemas.microsoft.com/office/drawing/2014/main" id="{7EDF08D4-FCBD-4475-A53C-875AE6BEAF33}"/>
              </a:ext>
            </a:extLst>
          </p:cNvPr>
          <p:cNvSpPr/>
          <p:nvPr/>
        </p:nvSpPr>
        <p:spPr>
          <a:xfrm rot="16200000" flipH="1">
            <a:off x="2282727" y="5427202"/>
            <a:ext cx="1064164" cy="376172"/>
          </a:xfrm>
          <a:prstGeom prst="parallelogram">
            <a:avLst>
              <a:gd name="adj" fmla="val 1032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평행 사변형 42">
            <a:extLst>
              <a:ext uri="{FF2B5EF4-FFF2-40B4-BE49-F238E27FC236}">
                <a16:creationId xmlns:a16="http://schemas.microsoft.com/office/drawing/2014/main" id="{A474AC9F-D3CE-4BB2-9516-12E733E63EEB}"/>
              </a:ext>
            </a:extLst>
          </p:cNvPr>
          <p:cNvSpPr/>
          <p:nvPr/>
        </p:nvSpPr>
        <p:spPr>
          <a:xfrm>
            <a:off x="2626720" y="5083203"/>
            <a:ext cx="2045995" cy="376492"/>
          </a:xfrm>
          <a:prstGeom prst="parallelogram">
            <a:avLst>
              <a:gd name="adj" fmla="val 962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평행 사변형 49">
            <a:extLst>
              <a:ext uri="{FF2B5EF4-FFF2-40B4-BE49-F238E27FC236}">
                <a16:creationId xmlns:a16="http://schemas.microsoft.com/office/drawing/2014/main" id="{58E0431A-9EEF-4F2F-AE6C-4AEA0CACC47B}"/>
              </a:ext>
            </a:extLst>
          </p:cNvPr>
          <p:cNvSpPr/>
          <p:nvPr/>
        </p:nvSpPr>
        <p:spPr>
          <a:xfrm rot="16200000" flipH="1">
            <a:off x="4045627" y="4678721"/>
            <a:ext cx="1064164" cy="376172"/>
          </a:xfrm>
          <a:prstGeom prst="parallelogram">
            <a:avLst>
              <a:gd name="adj" fmla="val 103225"/>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평행 사변형 66">
            <a:extLst>
              <a:ext uri="{FF2B5EF4-FFF2-40B4-BE49-F238E27FC236}">
                <a16:creationId xmlns:a16="http://schemas.microsoft.com/office/drawing/2014/main" id="{8341ECCD-B410-4108-A8FA-2E86BC6D31B2}"/>
              </a:ext>
            </a:extLst>
          </p:cNvPr>
          <p:cNvSpPr/>
          <p:nvPr/>
        </p:nvSpPr>
        <p:spPr>
          <a:xfrm>
            <a:off x="4389621" y="4334723"/>
            <a:ext cx="2045995" cy="376492"/>
          </a:xfrm>
          <a:prstGeom prst="parallelogram">
            <a:avLst>
              <a:gd name="adj" fmla="val 962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 name="ZoneTexte 9"/>
          <p:cNvSpPr txBox="1"/>
          <p:nvPr/>
        </p:nvSpPr>
        <p:spPr>
          <a:xfrm>
            <a:off x="76106" y="5278171"/>
            <a:ext cx="2738703" cy="523220"/>
          </a:xfrm>
          <a:prstGeom prst="rect">
            <a:avLst/>
          </a:prstGeom>
          <a:noFill/>
        </p:spPr>
        <p:txBody>
          <a:bodyPr wrap="square" rtlCol="0">
            <a:spAutoFit/>
          </a:bodyPr>
          <a:lstStyle/>
          <a:p>
            <a:r>
              <a:rPr lang="fr-FR" sz="2800" dirty="0">
                <a:solidFill>
                  <a:schemeClr val="accent6">
                    <a:lumMod val="75000"/>
                  </a:schemeClr>
                </a:solidFill>
                <a:latin typeface="Oswald"/>
                <a:ea typeface="Oswald"/>
                <a:cs typeface="Oswald"/>
              </a:rPr>
              <a:t>Introduction</a:t>
            </a:r>
          </a:p>
        </p:txBody>
      </p:sp>
      <p:pic>
        <p:nvPicPr>
          <p:cNvPr id="11" name="Picture 6" descr="7 Tips for Developing an Employee Engagement Plan - AIH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588" y="4039160"/>
            <a:ext cx="4721412" cy="2464578"/>
          </a:xfrm>
          <a:prstGeom prst="rect">
            <a:avLst/>
          </a:prstGeom>
          <a:noFill/>
          <a:extLst>
            <a:ext uri="{909E8E84-426E-40DD-AFC4-6F175D3DCCD1}">
              <a14:hiddenFill xmlns:a14="http://schemas.microsoft.com/office/drawing/2010/main">
                <a:solidFill>
                  <a:srgbClr val="FFFFFF"/>
                </a:solidFill>
              </a14:hiddenFill>
            </a:ext>
          </a:extLst>
        </p:spPr>
      </p:pic>
      <p:sp>
        <p:nvSpPr>
          <p:cNvPr id="12" name="Ellipse 11"/>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10</a:t>
            </a:r>
          </a:p>
        </p:txBody>
      </p:sp>
      <p:sp>
        <p:nvSpPr>
          <p:cNvPr id="14" name="TextBox 44">
            <a:extLst>
              <a:ext uri="{FF2B5EF4-FFF2-40B4-BE49-F238E27FC236}">
                <a16:creationId xmlns:a16="http://schemas.microsoft.com/office/drawing/2014/main" id="{DDB412DF-7739-415E-A1C3-24352AB6E544}"/>
              </a:ext>
            </a:extLst>
          </p:cNvPr>
          <p:cNvSpPr txBox="1"/>
          <p:nvPr/>
        </p:nvSpPr>
        <p:spPr>
          <a:xfrm>
            <a:off x="2204340" y="4160623"/>
            <a:ext cx="2486782" cy="861774"/>
          </a:xfrm>
          <a:prstGeom prst="rect">
            <a:avLst/>
          </a:prstGeom>
          <a:noFill/>
        </p:spPr>
        <p:txBody>
          <a:bodyPr wrap="square" lIns="0" tIns="0" rIns="0" bIns="0" rtlCol="0">
            <a:spAutoFit/>
          </a:bodyPr>
          <a:lstStyle/>
          <a:p>
            <a:pPr algn="ctr"/>
            <a:r>
              <a:rPr lang="en-US" altLang="ko-KR" sz="2800" dirty="0">
                <a:solidFill>
                  <a:schemeClr val="accent1"/>
                </a:solidFill>
                <a:latin typeface="Oswald"/>
                <a:ea typeface="Oswald"/>
                <a:cs typeface="Oswald"/>
                <a:sym typeface="Arial"/>
              </a:rPr>
              <a:t>Etude </a:t>
            </a:r>
          </a:p>
          <a:p>
            <a:pPr algn="ctr"/>
            <a:r>
              <a:rPr lang="fr-FR" altLang="ko-KR" sz="2800" dirty="0">
                <a:solidFill>
                  <a:schemeClr val="accent1"/>
                </a:solidFill>
                <a:latin typeface="Oswald"/>
                <a:ea typeface="Oswald"/>
                <a:cs typeface="Oswald"/>
                <a:sym typeface="Arial"/>
              </a:rPr>
              <a:t>Préliminaire</a:t>
            </a:r>
          </a:p>
        </p:txBody>
      </p:sp>
    </p:spTree>
    <p:extLst>
      <p:ext uri="{BB962C8B-B14F-4D97-AF65-F5344CB8AC3E}">
        <p14:creationId xmlns:p14="http://schemas.microsoft.com/office/powerpoint/2010/main" val="394868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250"/>
                                        <p:tgtEl>
                                          <p:spTgt spid="14"/>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7" grpId="0" animBg="1"/>
      <p:bldP spid="8" grpId="0" animBg="1"/>
      <p:bldP spid="9" grpId="0" animBg="1"/>
      <p:bldP spid="10"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oogle Shape;889;p32">
            <a:extLst>
              <a:ext uri="{FF2B5EF4-FFF2-40B4-BE49-F238E27FC236}">
                <a16:creationId xmlns:a16="http://schemas.microsoft.com/office/drawing/2014/main" id="{C6FDC791-BF9C-4584-B909-2E1ABAA79E05}"/>
              </a:ext>
            </a:extLst>
          </p:cNvPr>
          <p:cNvGrpSpPr/>
          <p:nvPr/>
        </p:nvGrpSpPr>
        <p:grpSpPr>
          <a:xfrm>
            <a:off x="0" y="-31042"/>
            <a:ext cx="5858176" cy="1046535"/>
            <a:chOff x="2775150" y="977475"/>
            <a:chExt cx="4457443" cy="943925"/>
          </a:xfrm>
        </p:grpSpPr>
        <p:sp>
          <p:nvSpPr>
            <p:cNvPr id="5" name="Google Shape;890;p32">
              <a:extLst>
                <a:ext uri="{FF2B5EF4-FFF2-40B4-BE49-F238E27FC236}">
                  <a16:creationId xmlns:a16="http://schemas.microsoft.com/office/drawing/2014/main" id="{54CB2CAE-AA1D-4C2C-A0C4-513A7DB1513D}"/>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6" name="Google Shape;891;p32">
              <a:extLst>
                <a:ext uri="{FF2B5EF4-FFF2-40B4-BE49-F238E27FC236}">
                  <a16:creationId xmlns:a16="http://schemas.microsoft.com/office/drawing/2014/main" id="{04F6BF55-833D-44B0-829D-A93C382A010A}"/>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7" name="Google Shape;892;p32">
              <a:extLst>
                <a:ext uri="{FF2B5EF4-FFF2-40B4-BE49-F238E27FC236}">
                  <a16:creationId xmlns:a16="http://schemas.microsoft.com/office/drawing/2014/main" id="{93296F76-C6D8-4F03-B2F2-F8B03244060C}"/>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8" name="Google Shape;893;p32">
              <a:extLst>
                <a:ext uri="{FF2B5EF4-FFF2-40B4-BE49-F238E27FC236}">
                  <a16:creationId xmlns:a16="http://schemas.microsoft.com/office/drawing/2014/main" id="{92085389-C077-4837-85DA-59D94991E86E}"/>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Identifi</a:t>
              </a:r>
              <a:r>
                <a:rPr lang="fr-FR" sz="2400" b="1" kern="0" dirty="0">
                  <a:latin typeface="Times New Roman" panose="02020603050405020304" pitchFamily="18" charset="0"/>
                  <a:cs typeface="Times New Roman" panose="02020603050405020304" pitchFamily="18" charset="0"/>
                </a:rPr>
                <a:t>cation des acteurs</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sp>
        <p:nvSpPr>
          <p:cNvPr id="11" name="Freeform: Shape 54">
            <a:extLst>
              <a:ext uri="{FF2B5EF4-FFF2-40B4-BE49-F238E27FC236}">
                <a16:creationId xmlns:a16="http://schemas.microsoft.com/office/drawing/2014/main" id="{49D69B63-E99B-488B-A2DE-10373999B701}"/>
              </a:ext>
            </a:extLst>
          </p:cNvPr>
          <p:cNvSpPr/>
          <p:nvPr/>
        </p:nvSpPr>
        <p:spPr>
          <a:xfrm>
            <a:off x="0" y="1253729"/>
            <a:ext cx="2926865" cy="5156357"/>
          </a:xfrm>
          <a:custGeom>
            <a:avLst/>
            <a:gdLst>
              <a:gd name="connsiteX0" fmla="*/ 0 w 5853730"/>
              <a:gd name="connsiteY0" fmla="*/ 0 h 10312714"/>
              <a:gd name="connsiteX1" fmla="*/ 2336459 w 5853730"/>
              <a:gd name="connsiteY1" fmla="*/ 0 h 10312714"/>
              <a:gd name="connsiteX2" fmla="*/ 2592416 w 5853730"/>
              <a:gd name="connsiteY2" fmla="*/ 116247 h 10312714"/>
              <a:gd name="connsiteX3" fmla="*/ 5069249 w 5853730"/>
              <a:gd name="connsiteY3" fmla="*/ 2436828 h 10312714"/>
              <a:gd name="connsiteX4" fmla="*/ 5069765 w 5853730"/>
              <a:gd name="connsiteY4" fmla="*/ 8289622 h 10312714"/>
              <a:gd name="connsiteX5" fmla="*/ 3249334 w 5853730"/>
              <a:gd name="connsiteY5" fmla="*/ 10231935 h 10312714"/>
              <a:gd name="connsiteX6" fmla="*/ 3119309 w 5853730"/>
              <a:gd name="connsiteY6" fmla="*/ 10312714 h 10312714"/>
              <a:gd name="connsiteX7" fmla="*/ 909 w 585373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3730" h="10312714">
                <a:moveTo>
                  <a:pt x="0" y="0"/>
                </a:moveTo>
                <a:lnTo>
                  <a:pt x="2336459" y="0"/>
                </a:lnTo>
                <a:lnTo>
                  <a:pt x="2592416" y="116247"/>
                </a:lnTo>
                <a:cubicBezTo>
                  <a:pt x="3612185" y="619837"/>
                  <a:pt x="4480992" y="1418291"/>
                  <a:pt x="5069249" y="2436828"/>
                </a:cubicBezTo>
                <a:cubicBezTo>
                  <a:pt x="6115040" y="4247563"/>
                  <a:pt x="6115237" y="6478704"/>
                  <a:pt x="5069765" y="8289622"/>
                </a:cubicBezTo>
                <a:cubicBezTo>
                  <a:pt x="4612371" y="9081899"/>
                  <a:pt x="3985239" y="9741068"/>
                  <a:pt x="3249334" y="10231935"/>
                </a:cubicBezTo>
                <a:lnTo>
                  <a:pt x="3119309" y="10312714"/>
                </a:lnTo>
                <a:lnTo>
                  <a:pt x="909" y="10312714"/>
                </a:lnTo>
                <a:close/>
              </a:path>
            </a:pathLst>
          </a:custGeom>
          <a:solidFill>
            <a:srgbClr val="D2D2D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3074" name="Picture 2" descr="Homme d'affaire - Icônes utilisateur gratuites">
            <a:extLst>
              <a:ext uri="{FF2B5EF4-FFF2-40B4-BE49-F238E27FC236}">
                <a16:creationId xmlns:a16="http://schemas.microsoft.com/office/drawing/2014/main" id="{1EC045DC-DBC0-4FC6-88B4-E1854982D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98" y="2328333"/>
            <a:ext cx="2675467" cy="267546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4" name="Group 2">
            <a:extLst>
              <a:ext uri="{FF2B5EF4-FFF2-40B4-BE49-F238E27FC236}">
                <a16:creationId xmlns:a16="http://schemas.microsoft.com/office/drawing/2014/main" id="{F3E633E8-DE35-40FB-8157-649A5288C45C}"/>
              </a:ext>
            </a:extLst>
          </p:cNvPr>
          <p:cNvGrpSpPr/>
          <p:nvPr/>
        </p:nvGrpSpPr>
        <p:grpSpPr>
          <a:xfrm>
            <a:off x="3506762" y="4911200"/>
            <a:ext cx="5330875" cy="507831"/>
            <a:chOff x="4818251" y="1279036"/>
            <a:chExt cx="5889953" cy="677109"/>
          </a:xfrm>
        </p:grpSpPr>
        <p:sp>
          <p:nvSpPr>
            <p:cNvPr id="15" name="TextBox 8">
              <a:extLst>
                <a:ext uri="{FF2B5EF4-FFF2-40B4-BE49-F238E27FC236}">
                  <a16:creationId xmlns:a16="http://schemas.microsoft.com/office/drawing/2014/main" id="{56130411-E0A3-497C-8807-C2707C6BB158}"/>
                </a:ext>
              </a:extLst>
            </p:cNvPr>
            <p:cNvSpPr txBox="1"/>
            <p:nvPr/>
          </p:nvSpPr>
          <p:spPr>
            <a:xfrm>
              <a:off x="6200513" y="1417535"/>
              <a:ext cx="4507691" cy="538610"/>
            </a:xfrm>
            <a:prstGeom prst="rect">
              <a:avLst/>
            </a:prstGeom>
            <a:noFill/>
          </p:spPr>
          <p:txBody>
            <a:bodyPr wrap="square" lIns="81000" rIns="81000" rtlCol="0" anchor="ctr">
              <a:spAutoFit/>
            </a:bodyPr>
            <a:lstStyle/>
            <a:p>
              <a:r>
                <a:rPr lang="fr-FR" altLang="ko-KR" sz="2025" b="1" dirty="0">
                  <a:cs typeface="Arial" pitchFamily="34" charset="0"/>
                </a:rPr>
                <a:t>Opérateur </a:t>
              </a:r>
            </a:p>
          </p:txBody>
        </p:sp>
        <p:sp>
          <p:nvSpPr>
            <p:cNvPr id="16" name="TextBox 6">
              <a:extLst>
                <a:ext uri="{FF2B5EF4-FFF2-40B4-BE49-F238E27FC236}">
                  <a16:creationId xmlns:a16="http://schemas.microsoft.com/office/drawing/2014/main" id="{F22F7A38-141E-45C1-808D-D53AC3EA0477}"/>
                </a:ext>
              </a:extLst>
            </p:cNvPr>
            <p:cNvSpPr txBox="1"/>
            <p:nvPr/>
          </p:nvSpPr>
          <p:spPr>
            <a:xfrm>
              <a:off x="4818251" y="1279036"/>
              <a:ext cx="958096" cy="677109"/>
            </a:xfrm>
            <a:prstGeom prst="rect">
              <a:avLst/>
            </a:prstGeom>
            <a:noFill/>
          </p:spPr>
          <p:txBody>
            <a:bodyPr wrap="square" lIns="81000" rIns="81000" rtlCol="0" anchor="ctr">
              <a:spAutoFit/>
            </a:bodyPr>
            <a:lstStyle/>
            <a:p>
              <a:pPr algn="ctr"/>
              <a:r>
                <a:rPr lang="en-US" altLang="ko-KR" sz="2700" b="1" dirty="0">
                  <a:solidFill>
                    <a:srgbClr val="F19658"/>
                  </a:solidFill>
                  <a:cs typeface="Arial" pitchFamily="34" charset="0"/>
                </a:rPr>
                <a:t>02</a:t>
              </a:r>
              <a:endParaRPr lang="ko-KR" altLang="en-US" sz="2700" b="1" dirty="0">
                <a:solidFill>
                  <a:srgbClr val="F19658"/>
                </a:solidFill>
                <a:cs typeface="Arial" pitchFamily="34" charset="0"/>
              </a:endParaRPr>
            </a:p>
          </p:txBody>
        </p:sp>
      </p:grpSp>
      <p:sp>
        <p:nvSpPr>
          <p:cNvPr id="19" name="Freeform: Shape 32">
            <a:extLst>
              <a:ext uri="{FF2B5EF4-FFF2-40B4-BE49-F238E27FC236}">
                <a16:creationId xmlns:a16="http://schemas.microsoft.com/office/drawing/2014/main" id="{0C1F5289-41A8-42B0-9FF6-227E42E4C6DD}"/>
              </a:ext>
            </a:extLst>
          </p:cNvPr>
          <p:cNvSpPr/>
          <p:nvPr/>
        </p:nvSpPr>
        <p:spPr>
          <a:xfrm>
            <a:off x="1306697" y="1201588"/>
            <a:ext cx="3290138" cy="2570202"/>
          </a:xfrm>
          <a:custGeom>
            <a:avLst/>
            <a:gdLst>
              <a:gd name="connsiteX0" fmla="*/ 0 w 5486400"/>
              <a:gd name="connsiteY0" fmla="*/ 0 h 2831690"/>
              <a:gd name="connsiteX1" fmla="*/ 2743200 w 5486400"/>
              <a:gd name="connsiteY1" fmla="*/ 2831690 h 2831690"/>
              <a:gd name="connsiteX2" fmla="*/ 5486400 w 5486400"/>
              <a:gd name="connsiteY2" fmla="*/ 2831690 h 2831690"/>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34001 w 5405275"/>
              <a:gd name="connsiteY1" fmla="*/ 3336839 h 3336839"/>
              <a:gd name="connsiteX2" fmla="*/ 5405275 w 5405275"/>
              <a:gd name="connsiteY2" fmla="*/ 2731607 h 3336839"/>
              <a:gd name="connsiteX0" fmla="*/ 0 w 5531005"/>
              <a:gd name="connsiteY0" fmla="*/ 0 h 3336839"/>
              <a:gd name="connsiteX1" fmla="*/ 2734001 w 5531005"/>
              <a:gd name="connsiteY1" fmla="*/ 3336839 h 3336839"/>
              <a:gd name="connsiteX2" fmla="*/ 5531005 w 5531005"/>
              <a:gd name="connsiteY2" fmla="*/ 3314537 h 3336839"/>
              <a:gd name="connsiteX0" fmla="*/ 0 w 5542435"/>
              <a:gd name="connsiteY0" fmla="*/ 0 h 3337397"/>
              <a:gd name="connsiteX1" fmla="*/ 2734001 w 5542435"/>
              <a:gd name="connsiteY1" fmla="*/ 3336839 h 3337397"/>
              <a:gd name="connsiteX2" fmla="*/ 5542435 w 5542435"/>
              <a:gd name="connsiteY2" fmla="*/ 3337397 h 3337397"/>
              <a:gd name="connsiteX0" fmla="*/ 0 w 6038381"/>
              <a:gd name="connsiteY0" fmla="*/ 0 h 5197194"/>
              <a:gd name="connsiteX1" fmla="*/ 3229947 w 6038381"/>
              <a:gd name="connsiteY1" fmla="*/ 5196636 h 5197194"/>
              <a:gd name="connsiteX2" fmla="*/ 6038381 w 6038381"/>
              <a:gd name="connsiteY2" fmla="*/ 5197194 h 5197194"/>
              <a:gd name="connsiteX0" fmla="*/ 0 w 6038381"/>
              <a:gd name="connsiteY0" fmla="*/ 0 h 5197194"/>
              <a:gd name="connsiteX1" fmla="*/ 3229947 w 6038381"/>
              <a:gd name="connsiteY1" fmla="*/ 5196636 h 5197194"/>
              <a:gd name="connsiteX2" fmla="*/ 6038381 w 6038381"/>
              <a:gd name="connsiteY2" fmla="*/ 5197194 h 5197194"/>
              <a:gd name="connsiteX0" fmla="*/ 0 w 6038381"/>
              <a:gd name="connsiteY0" fmla="*/ 0 h 5197194"/>
              <a:gd name="connsiteX1" fmla="*/ 3012971 w 6038381"/>
              <a:gd name="connsiteY1" fmla="*/ 5196636 h 5197194"/>
              <a:gd name="connsiteX2" fmla="*/ 6038381 w 6038381"/>
              <a:gd name="connsiteY2" fmla="*/ 5197194 h 5197194"/>
              <a:gd name="connsiteX0" fmla="*/ 0 w 6038381"/>
              <a:gd name="connsiteY0" fmla="*/ 0 h 5197194"/>
              <a:gd name="connsiteX1" fmla="*/ 3012971 w 6038381"/>
              <a:gd name="connsiteY1" fmla="*/ 5196636 h 5197194"/>
              <a:gd name="connsiteX2" fmla="*/ 6038381 w 6038381"/>
              <a:gd name="connsiteY2" fmla="*/ 5197194 h 5197194"/>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5917606"/>
              <a:gd name="connsiteY0" fmla="*/ 0 h 5041653"/>
              <a:gd name="connsiteX1" fmla="*/ 3043967 w 5917606"/>
              <a:gd name="connsiteY1" fmla="*/ 5041653 h 5041653"/>
              <a:gd name="connsiteX2" fmla="*/ 5917606 w 5917606"/>
              <a:gd name="connsiteY2" fmla="*/ 5031454 h 5041653"/>
              <a:gd name="connsiteX0" fmla="*/ 0 w 5917606"/>
              <a:gd name="connsiteY0" fmla="*/ 0 h 5041653"/>
              <a:gd name="connsiteX1" fmla="*/ 3043967 w 5917606"/>
              <a:gd name="connsiteY1" fmla="*/ 5041653 h 5041653"/>
              <a:gd name="connsiteX2" fmla="*/ 5917606 w 5917606"/>
              <a:gd name="connsiteY2" fmla="*/ 5031454 h 5041653"/>
              <a:gd name="connsiteX0" fmla="*/ 0 w 5917606"/>
              <a:gd name="connsiteY0" fmla="*/ 0 h 5041653"/>
              <a:gd name="connsiteX1" fmla="*/ 3043967 w 5917606"/>
              <a:gd name="connsiteY1" fmla="*/ 5041653 h 5041653"/>
              <a:gd name="connsiteX2" fmla="*/ 5917606 w 5917606"/>
              <a:gd name="connsiteY2" fmla="*/ 5031454 h 5041653"/>
            </a:gdLst>
            <a:ahLst/>
            <a:cxnLst>
              <a:cxn ang="0">
                <a:pos x="connsiteX0" y="connsiteY0"/>
              </a:cxn>
              <a:cxn ang="0">
                <a:pos x="connsiteX1" y="connsiteY1"/>
              </a:cxn>
              <a:cxn ang="0">
                <a:pos x="connsiteX2" y="connsiteY2"/>
              </a:cxn>
            </a:cxnLst>
            <a:rect l="l" t="t" r="r" b="b"/>
            <a:pathLst>
              <a:path w="5917606" h="5041653">
                <a:moveTo>
                  <a:pt x="0" y="0"/>
                </a:moveTo>
                <a:cubicBezTo>
                  <a:pt x="1988349" y="1026811"/>
                  <a:pt x="3009136" y="3355306"/>
                  <a:pt x="3043967" y="5041653"/>
                </a:cubicBezTo>
                <a:lnTo>
                  <a:pt x="5917606" y="5031454"/>
                </a:lnTo>
              </a:path>
            </a:pathLst>
          </a:custGeom>
          <a:ln>
            <a:headEnd type="none"/>
            <a:tailEnd type="ova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sz="900"/>
          </a:p>
        </p:txBody>
      </p:sp>
      <p:sp>
        <p:nvSpPr>
          <p:cNvPr id="20" name="Freeform: Shape 36">
            <a:extLst>
              <a:ext uri="{FF2B5EF4-FFF2-40B4-BE49-F238E27FC236}">
                <a16:creationId xmlns:a16="http://schemas.microsoft.com/office/drawing/2014/main" id="{6A54962D-8BCD-48FC-B83B-5820BCFBCC17}"/>
              </a:ext>
            </a:extLst>
          </p:cNvPr>
          <p:cNvSpPr/>
          <p:nvPr/>
        </p:nvSpPr>
        <p:spPr>
          <a:xfrm>
            <a:off x="1009498" y="1279651"/>
            <a:ext cx="3290138" cy="4044704"/>
          </a:xfrm>
          <a:custGeom>
            <a:avLst/>
            <a:gdLst>
              <a:gd name="connsiteX0" fmla="*/ 0 w 5486400"/>
              <a:gd name="connsiteY0" fmla="*/ 0 h 2831690"/>
              <a:gd name="connsiteX1" fmla="*/ 2743200 w 5486400"/>
              <a:gd name="connsiteY1" fmla="*/ 2831690 h 2831690"/>
              <a:gd name="connsiteX2" fmla="*/ 5486400 w 5486400"/>
              <a:gd name="connsiteY2" fmla="*/ 2831690 h 2831690"/>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34001 w 5405275"/>
              <a:gd name="connsiteY1" fmla="*/ 3336839 h 3336839"/>
              <a:gd name="connsiteX2" fmla="*/ 5405275 w 5405275"/>
              <a:gd name="connsiteY2" fmla="*/ 2731607 h 3336839"/>
              <a:gd name="connsiteX0" fmla="*/ 0 w 5531005"/>
              <a:gd name="connsiteY0" fmla="*/ 0 h 3336839"/>
              <a:gd name="connsiteX1" fmla="*/ 2734001 w 5531005"/>
              <a:gd name="connsiteY1" fmla="*/ 3336839 h 3336839"/>
              <a:gd name="connsiteX2" fmla="*/ 5531005 w 5531005"/>
              <a:gd name="connsiteY2" fmla="*/ 3314537 h 3336839"/>
              <a:gd name="connsiteX0" fmla="*/ 0 w 5542435"/>
              <a:gd name="connsiteY0" fmla="*/ 0 h 3337397"/>
              <a:gd name="connsiteX1" fmla="*/ 2734001 w 5542435"/>
              <a:gd name="connsiteY1" fmla="*/ 3336839 h 3337397"/>
              <a:gd name="connsiteX2" fmla="*/ 5542435 w 5542435"/>
              <a:gd name="connsiteY2" fmla="*/ 3337397 h 3337397"/>
              <a:gd name="connsiteX0" fmla="*/ 0 w 6038381"/>
              <a:gd name="connsiteY0" fmla="*/ 0 h 5197194"/>
              <a:gd name="connsiteX1" fmla="*/ 3229947 w 6038381"/>
              <a:gd name="connsiteY1" fmla="*/ 5196636 h 5197194"/>
              <a:gd name="connsiteX2" fmla="*/ 6038381 w 6038381"/>
              <a:gd name="connsiteY2" fmla="*/ 5197194 h 5197194"/>
              <a:gd name="connsiteX0" fmla="*/ 0 w 6038381"/>
              <a:gd name="connsiteY0" fmla="*/ 0 h 5197194"/>
              <a:gd name="connsiteX1" fmla="*/ 3229947 w 6038381"/>
              <a:gd name="connsiteY1" fmla="*/ 5196636 h 5197194"/>
              <a:gd name="connsiteX2" fmla="*/ 6038381 w 6038381"/>
              <a:gd name="connsiteY2" fmla="*/ 5197194 h 5197194"/>
              <a:gd name="connsiteX0" fmla="*/ 0 w 6038381"/>
              <a:gd name="connsiteY0" fmla="*/ 0 h 5197194"/>
              <a:gd name="connsiteX1" fmla="*/ 3012971 w 6038381"/>
              <a:gd name="connsiteY1" fmla="*/ 5196636 h 5197194"/>
              <a:gd name="connsiteX2" fmla="*/ 6038381 w 6038381"/>
              <a:gd name="connsiteY2" fmla="*/ 5197194 h 5197194"/>
              <a:gd name="connsiteX0" fmla="*/ 0 w 6038381"/>
              <a:gd name="connsiteY0" fmla="*/ 0 h 5197194"/>
              <a:gd name="connsiteX1" fmla="*/ 3012971 w 6038381"/>
              <a:gd name="connsiteY1" fmla="*/ 5196636 h 5197194"/>
              <a:gd name="connsiteX2" fmla="*/ 6038381 w 6038381"/>
              <a:gd name="connsiteY2" fmla="*/ 5197194 h 5197194"/>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157481"/>
              <a:gd name="connsiteY0" fmla="*/ 0 h 5042211"/>
              <a:gd name="connsiteX1" fmla="*/ 3043967 w 6157481"/>
              <a:gd name="connsiteY1" fmla="*/ 5041653 h 5042211"/>
              <a:gd name="connsiteX2" fmla="*/ 6157481 w 6157481"/>
              <a:gd name="connsiteY2" fmla="*/ 5042211 h 5042211"/>
              <a:gd name="connsiteX0" fmla="*/ 0 w 6157481"/>
              <a:gd name="connsiteY0" fmla="*/ 0 h 5042211"/>
              <a:gd name="connsiteX1" fmla="*/ 2491234 w 6157481"/>
              <a:gd name="connsiteY1" fmla="*/ 5022470 h 5042211"/>
              <a:gd name="connsiteX2" fmla="*/ 6157481 w 6157481"/>
              <a:gd name="connsiteY2" fmla="*/ 5042211 h 5042211"/>
              <a:gd name="connsiteX0" fmla="*/ 0 w 6157481"/>
              <a:gd name="connsiteY0" fmla="*/ 0 h 5042211"/>
              <a:gd name="connsiteX1" fmla="*/ 2491234 w 6157481"/>
              <a:gd name="connsiteY1" fmla="*/ 5022470 h 5042211"/>
              <a:gd name="connsiteX2" fmla="*/ 6157481 w 6157481"/>
              <a:gd name="connsiteY2" fmla="*/ 5042211 h 5042211"/>
              <a:gd name="connsiteX0" fmla="*/ 0 w 6157481"/>
              <a:gd name="connsiteY0" fmla="*/ 0 h 5042211"/>
              <a:gd name="connsiteX1" fmla="*/ 2491234 w 6157481"/>
              <a:gd name="connsiteY1" fmla="*/ 5022470 h 5042211"/>
              <a:gd name="connsiteX2" fmla="*/ 6157481 w 6157481"/>
              <a:gd name="connsiteY2" fmla="*/ 5042211 h 5042211"/>
              <a:gd name="connsiteX0" fmla="*/ 0 w 6157481"/>
              <a:gd name="connsiteY0" fmla="*/ 0 h 5042211"/>
              <a:gd name="connsiteX1" fmla="*/ 2491234 w 6157481"/>
              <a:gd name="connsiteY1" fmla="*/ 5022470 h 5042211"/>
              <a:gd name="connsiteX2" fmla="*/ 6157481 w 6157481"/>
              <a:gd name="connsiteY2" fmla="*/ 5042211 h 5042211"/>
              <a:gd name="connsiteX0" fmla="*/ 0 w 6157481"/>
              <a:gd name="connsiteY0" fmla="*/ 0 h 5042211"/>
              <a:gd name="connsiteX1" fmla="*/ 2491234 w 6157481"/>
              <a:gd name="connsiteY1" fmla="*/ 5022470 h 5042211"/>
              <a:gd name="connsiteX2" fmla="*/ 6157481 w 6157481"/>
              <a:gd name="connsiteY2" fmla="*/ 5042211 h 5042211"/>
              <a:gd name="connsiteX0" fmla="*/ 0 w 6157481"/>
              <a:gd name="connsiteY0" fmla="*/ 0 h 5042211"/>
              <a:gd name="connsiteX1" fmla="*/ 2473403 w 6157481"/>
              <a:gd name="connsiteY1" fmla="*/ 5016076 h 5042211"/>
              <a:gd name="connsiteX2" fmla="*/ 6157481 w 6157481"/>
              <a:gd name="connsiteY2" fmla="*/ 5042211 h 5042211"/>
              <a:gd name="connsiteX0" fmla="*/ 0 w 5453192"/>
              <a:gd name="connsiteY0" fmla="*/ 0 h 5035817"/>
              <a:gd name="connsiteX1" fmla="*/ 2473403 w 5453192"/>
              <a:gd name="connsiteY1" fmla="*/ 5016076 h 5035817"/>
              <a:gd name="connsiteX2" fmla="*/ 5453192 w 5453192"/>
              <a:gd name="connsiteY2" fmla="*/ 5035817 h 5035817"/>
              <a:gd name="connsiteX0" fmla="*/ 0 w 5453192"/>
              <a:gd name="connsiteY0" fmla="*/ 0 h 5035817"/>
              <a:gd name="connsiteX1" fmla="*/ 2447860 w 5453192"/>
              <a:gd name="connsiteY1" fmla="*/ 5016076 h 5035817"/>
              <a:gd name="connsiteX2" fmla="*/ 5453192 w 5453192"/>
              <a:gd name="connsiteY2" fmla="*/ 5035817 h 5035817"/>
              <a:gd name="connsiteX0" fmla="*/ 0 w 5453192"/>
              <a:gd name="connsiteY0" fmla="*/ 0 h 5035817"/>
              <a:gd name="connsiteX1" fmla="*/ 2447860 w 5453192"/>
              <a:gd name="connsiteY1" fmla="*/ 5016076 h 5035817"/>
              <a:gd name="connsiteX2" fmla="*/ 5453192 w 5453192"/>
              <a:gd name="connsiteY2" fmla="*/ 5035817 h 5035817"/>
              <a:gd name="connsiteX0" fmla="*/ 0 w 5453192"/>
              <a:gd name="connsiteY0" fmla="*/ 0 h 5035817"/>
              <a:gd name="connsiteX1" fmla="*/ 2447860 w 5453192"/>
              <a:gd name="connsiteY1" fmla="*/ 5016076 h 5035817"/>
              <a:gd name="connsiteX2" fmla="*/ 5453192 w 5453192"/>
              <a:gd name="connsiteY2" fmla="*/ 5035817 h 5035817"/>
            </a:gdLst>
            <a:ahLst/>
            <a:cxnLst>
              <a:cxn ang="0">
                <a:pos x="connsiteX0" y="connsiteY0"/>
              </a:cxn>
              <a:cxn ang="0">
                <a:pos x="connsiteX1" y="connsiteY1"/>
              </a:cxn>
              <a:cxn ang="0">
                <a:pos x="connsiteX2" y="connsiteY2"/>
              </a:cxn>
            </a:cxnLst>
            <a:rect l="l" t="t" r="r" b="b"/>
            <a:pathLst>
              <a:path w="5453192" h="5035817">
                <a:moveTo>
                  <a:pt x="0" y="0"/>
                </a:moveTo>
                <a:cubicBezTo>
                  <a:pt x="3150690" y="849061"/>
                  <a:pt x="4013837" y="3301636"/>
                  <a:pt x="2447860" y="5016076"/>
                </a:cubicBezTo>
                <a:lnTo>
                  <a:pt x="5453192" y="5035817"/>
                </a:lnTo>
              </a:path>
            </a:pathLst>
          </a:custGeom>
          <a:ln>
            <a:headEnd type="none"/>
            <a:tailEnd type="ova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900"/>
          </a:p>
        </p:txBody>
      </p:sp>
      <p:grpSp>
        <p:nvGrpSpPr>
          <p:cNvPr id="21" name="Group 2">
            <a:extLst>
              <a:ext uri="{FF2B5EF4-FFF2-40B4-BE49-F238E27FC236}">
                <a16:creationId xmlns:a16="http://schemas.microsoft.com/office/drawing/2014/main" id="{8B568FC6-723C-4C89-9352-80174ABCAB20}"/>
              </a:ext>
            </a:extLst>
          </p:cNvPr>
          <p:cNvGrpSpPr/>
          <p:nvPr/>
        </p:nvGrpSpPr>
        <p:grpSpPr>
          <a:xfrm>
            <a:off x="3580596" y="3345597"/>
            <a:ext cx="5257040" cy="558939"/>
            <a:chOff x="4731446" y="1049333"/>
            <a:chExt cx="5808375" cy="745253"/>
          </a:xfrm>
        </p:grpSpPr>
        <p:sp>
          <p:nvSpPr>
            <p:cNvPr id="22" name="TextBox 8">
              <a:extLst>
                <a:ext uri="{FF2B5EF4-FFF2-40B4-BE49-F238E27FC236}">
                  <a16:creationId xmlns:a16="http://schemas.microsoft.com/office/drawing/2014/main" id="{203C2D8B-EAE6-4B6E-8709-F792E833788A}"/>
                </a:ext>
              </a:extLst>
            </p:cNvPr>
            <p:cNvSpPr txBox="1"/>
            <p:nvPr/>
          </p:nvSpPr>
          <p:spPr>
            <a:xfrm>
              <a:off x="6032130" y="1255976"/>
              <a:ext cx="4507691" cy="538610"/>
            </a:xfrm>
            <a:prstGeom prst="rect">
              <a:avLst/>
            </a:prstGeom>
            <a:noFill/>
          </p:spPr>
          <p:txBody>
            <a:bodyPr wrap="square" lIns="81000" rIns="81000" rtlCol="0" anchor="ctr">
              <a:spAutoFit/>
            </a:bodyPr>
            <a:lstStyle/>
            <a:p>
              <a:r>
                <a:rPr lang="fr-FR" altLang="ko-KR" sz="2025" b="1" dirty="0">
                  <a:cs typeface="Arial" pitchFamily="34" charset="0"/>
                </a:rPr>
                <a:t>Superviseur</a:t>
              </a:r>
            </a:p>
          </p:txBody>
        </p:sp>
        <p:sp>
          <p:nvSpPr>
            <p:cNvPr id="23" name="TextBox 6">
              <a:extLst>
                <a:ext uri="{FF2B5EF4-FFF2-40B4-BE49-F238E27FC236}">
                  <a16:creationId xmlns:a16="http://schemas.microsoft.com/office/drawing/2014/main" id="{DC9B6D22-F89F-4062-A937-651B05D29C2F}"/>
                </a:ext>
              </a:extLst>
            </p:cNvPr>
            <p:cNvSpPr txBox="1"/>
            <p:nvPr/>
          </p:nvSpPr>
          <p:spPr>
            <a:xfrm>
              <a:off x="4731446" y="1049333"/>
              <a:ext cx="958096" cy="677109"/>
            </a:xfrm>
            <a:prstGeom prst="rect">
              <a:avLst/>
            </a:prstGeom>
            <a:noFill/>
          </p:spPr>
          <p:txBody>
            <a:bodyPr wrap="square" lIns="81000" rIns="81000" rtlCol="0" anchor="ctr">
              <a:spAutoFit/>
            </a:bodyPr>
            <a:lstStyle/>
            <a:p>
              <a:pPr algn="ctr"/>
              <a:r>
                <a:rPr lang="en-US" altLang="ko-KR" sz="2700" b="1" dirty="0">
                  <a:solidFill>
                    <a:srgbClr val="0070C0"/>
                  </a:solidFill>
                  <a:cs typeface="Arial" pitchFamily="34" charset="0"/>
                </a:rPr>
                <a:t>01</a:t>
              </a:r>
              <a:endParaRPr lang="ko-KR" altLang="en-US" sz="2700" b="1" dirty="0">
                <a:solidFill>
                  <a:srgbClr val="0070C0"/>
                </a:solidFill>
                <a:cs typeface="Arial" pitchFamily="34" charset="0"/>
              </a:endParaRPr>
            </a:p>
          </p:txBody>
        </p:sp>
      </p:grpSp>
      <p:cxnSp>
        <p:nvCxnSpPr>
          <p:cNvPr id="24" name="Connecteur droit avec flèche 23">
            <a:extLst>
              <a:ext uri="{FF2B5EF4-FFF2-40B4-BE49-F238E27FC236}">
                <a16:creationId xmlns:a16="http://schemas.microsoft.com/office/drawing/2014/main" id="{54C6BB51-E772-47F0-BE8A-2FC35E898DEA}"/>
              </a:ext>
            </a:extLst>
          </p:cNvPr>
          <p:cNvCxnSpPr>
            <a:endCxn id="22" idx="3"/>
          </p:cNvCxnSpPr>
          <p:nvPr/>
        </p:nvCxnSpPr>
        <p:spPr>
          <a:xfrm>
            <a:off x="6944810" y="3702556"/>
            <a:ext cx="1892827" cy="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eur droit avec flèche 25">
            <a:extLst>
              <a:ext uri="{FF2B5EF4-FFF2-40B4-BE49-F238E27FC236}">
                <a16:creationId xmlns:a16="http://schemas.microsoft.com/office/drawing/2014/main" id="{73FCD688-B804-4088-89EF-0687CBD0464D}"/>
              </a:ext>
            </a:extLst>
          </p:cNvPr>
          <p:cNvCxnSpPr>
            <a:cxnSpLocks/>
          </p:cNvCxnSpPr>
          <p:nvPr/>
        </p:nvCxnSpPr>
        <p:spPr>
          <a:xfrm>
            <a:off x="6944810" y="5274927"/>
            <a:ext cx="1892827"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ZoneTexte 26">
            <a:extLst>
              <a:ext uri="{FF2B5EF4-FFF2-40B4-BE49-F238E27FC236}">
                <a16:creationId xmlns:a16="http://schemas.microsoft.com/office/drawing/2014/main" id="{429A55EC-9015-4EA0-8FFA-7A638C675CBF}"/>
              </a:ext>
            </a:extLst>
          </p:cNvPr>
          <p:cNvSpPr txBox="1"/>
          <p:nvPr/>
        </p:nvSpPr>
        <p:spPr>
          <a:xfrm>
            <a:off x="9147705" y="3500579"/>
            <a:ext cx="2372810" cy="403957"/>
          </a:xfrm>
          <a:prstGeom prst="rect">
            <a:avLst/>
          </a:prstGeom>
          <a:noFill/>
        </p:spPr>
        <p:txBody>
          <a:bodyPr wrap="square" rtlCol="0">
            <a:spAutoFit/>
          </a:bodyPr>
          <a:lstStyle/>
          <a:p>
            <a:r>
              <a:rPr lang="fr-FR" sz="2025" b="1" dirty="0">
                <a:cs typeface="Arial" pitchFamily="34" charset="0"/>
              </a:rPr>
              <a:t>Application Mobile</a:t>
            </a:r>
          </a:p>
        </p:txBody>
      </p:sp>
      <p:sp>
        <p:nvSpPr>
          <p:cNvPr id="29" name="ZoneTexte 28">
            <a:extLst>
              <a:ext uri="{FF2B5EF4-FFF2-40B4-BE49-F238E27FC236}">
                <a16:creationId xmlns:a16="http://schemas.microsoft.com/office/drawing/2014/main" id="{1519D09A-823A-4060-96EE-234FA5B2DAF7}"/>
              </a:ext>
            </a:extLst>
          </p:cNvPr>
          <p:cNvSpPr txBox="1"/>
          <p:nvPr/>
        </p:nvSpPr>
        <p:spPr>
          <a:xfrm>
            <a:off x="9259747" y="5072948"/>
            <a:ext cx="2372810" cy="403957"/>
          </a:xfrm>
          <a:prstGeom prst="rect">
            <a:avLst/>
          </a:prstGeom>
          <a:noFill/>
        </p:spPr>
        <p:txBody>
          <a:bodyPr wrap="square" rtlCol="0">
            <a:spAutoFit/>
          </a:bodyPr>
          <a:lstStyle/>
          <a:p>
            <a:r>
              <a:rPr lang="fr-FR" sz="2025" b="1" dirty="0">
                <a:cs typeface="Arial" pitchFamily="34" charset="0"/>
              </a:rPr>
              <a:t>Interface LabVIEW</a:t>
            </a:r>
          </a:p>
        </p:txBody>
      </p:sp>
      <p:sp>
        <p:nvSpPr>
          <p:cNvPr id="25" name="Ellipse 24">
            <a:extLst>
              <a:ext uri="{FF2B5EF4-FFF2-40B4-BE49-F238E27FC236}">
                <a16:creationId xmlns:a16="http://schemas.microsoft.com/office/drawing/2014/main" id="{A4DFAED8-DCAF-44FE-A458-FBA0288CFA68}"/>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11</a:t>
            </a:r>
          </a:p>
        </p:txBody>
      </p:sp>
    </p:spTree>
    <p:extLst>
      <p:ext uri="{BB962C8B-B14F-4D97-AF65-F5344CB8AC3E}">
        <p14:creationId xmlns:p14="http://schemas.microsoft.com/office/powerpoint/2010/main" val="208774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down)">
                                      <p:cBhvr>
                                        <p:cTn id="14" dur="500"/>
                                        <p:tgtEl>
                                          <p:spTgt spid="27"/>
                                        </p:tgtEl>
                                      </p:cBhvr>
                                    </p:animEffect>
                                  </p:childTnLst>
                                </p:cTn>
                              </p:par>
                              <p:par>
                                <p:cTn id="15" presetID="22" presetClass="entr" presetSubtype="4"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7"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oogle Shape;889;p32">
            <a:extLst>
              <a:ext uri="{FF2B5EF4-FFF2-40B4-BE49-F238E27FC236}">
                <a16:creationId xmlns:a16="http://schemas.microsoft.com/office/drawing/2014/main" id="{E1B4984C-1255-4733-907D-1FE0565E6AC2}"/>
              </a:ext>
            </a:extLst>
          </p:cNvPr>
          <p:cNvGrpSpPr/>
          <p:nvPr/>
        </p:nvGrpSpPr>
        <p:grpSpPr>
          <a:xfrm>
            <a:off x="0" y="-31042"/>
            <a:ext cx="6400799" cy="1046535"/>
            <a:chOff x="2775150" y="977475"/>
            <a:chExt cx="4870321" cy="943925"/>
          </a:xfrm>
        </p:grpSpPr>
        <p:sp>
          <p:nvSpPr>
            <p:cNvPr id="5" name="Google Shape;890;p32">
              <a:extLst>
                <a:ext uri="{FF2B5EF4-FFF2-40B4-BE49-F238E27FC236}">
                  <a16:creationId xmlns:a16="http://schemas.microsoft.com/office/drawing/2014/main" id="{3B78D5CD-942F-4A8A-BB3A-FCE7B801AE6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6" name="Google Shape;891;p32">
              <a:extLst>
                <a:ext uri="{FF2B5EF4-FFF2-40B4-BE49-F238E27FC236}">
                  <a16:creationId xmlns:a16="http://schemas.microsoft.com/office/drawing/2014/main" id="{64625106-CFA7-411A-BB90-1D0CECE90C10}"/>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7" name="Google Shape;892;p32">
              <a:extLst>
                <a:ext uri="{FF2B5EF4-FFF2-40B4-BE49-F238E27FC236}">
                  <a16:creationId xmlns:a16="http://schemas.microsoft.com/office/drawing/2014/main" id="{DD824E9F-42CE-4E40-A7C8-C9523D26F0AD}"/>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8" name="Google Shape;893;p32">
              <a:extLst>
                <a:ext uri="{FF2B5EF4-FFF2-40B4-BE49-F238E27FC236}">
                  <a16:creationId xmlns:a16="http://schemas.microsoft.com/office/drawing/2014/main" id="{B0C1AE20-C559-4772-B832-0ACA9AB3DEA7}"/>
                </a:ext>
              </a:extLst>
            </p:cNvPr>
            <p:cNvSpPr/>
            <p:nvPr/>
          </p:nvSpPr>
          <p:spPr>
            <a:xfrm>
              <a:off x="3345775" y="1197516"/>
              <a:ext cx="4299696"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Diagramme d</a:t>
              </a:r>
              <a:r>
                <a:rPr lang="fr-FR" sz="2400" b="1" kern="0" dirty="0">
                  <a:latin typeface="Times New Roman" panose="02020603050405020304" pitchFamily="18" charset="0"/>
                  <a:cs typeface="Times New Roman" panose="02020603050405020304" pitchFamily="18" charset="0"/>
                </a:rPr>
                <a:t>e cas d’utilisation</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10" name="Image 9">
            <a:extLst>
              <a:ext uri="{FF2B5EF4-FFF2-40B4-BE49-F238E27FC236}">
                <a16:creationId xmlns:a16="http://schemas.microsoft.com/office/drawing/2014/main" id="{3D9041ED-E584-40C6-A42D-D4B63AB79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202" y="962495"/>
            <a:ext cx="9925063" cy="5682585"/>
          </a:xfrm>
          <a:prstGeom prst="rect">
            <a:avLst/>
          </a:prstGeom>
        </p:spPr>
      </p:pic>
      <p:sp>
        <p:nvSpPr>
          <p:cNvPr id="11" name="Ellipse 10">
            <a:extLst>
              <a:ext uri="{FF2B5EF4-FFF2-40B4-BE49-F238E27FC236}">
                <a16:creationId xmlns:a16="http://schemas.microsoft.com/office/drawing/2014/main" id="{93000FFD-799A-45AA-8DEB-A81909B444AA}"/>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12</a:t>
            </a:r>
          </a:p>
        </p:txBody>
      </p:sp>
    </p:spTree>
    <p:extLst>
      <p:ext uri="{BB962C8B-B14F-4D97-AF65-F5344CB8AC3E}">
        <p14:creationId xmlns:p14="http://schemas.microsoft.com/office/powerpoint/2010/main" val="4268860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889;p32">
            <a:extLst>
              <a:ext uri="{FF2B5EF4-FFF2-40B4-BE49-F238E27FC236}">
                <a16:creationId xmlns:a16="http://schemas.microsoft.com/office/drawing/2014/main" id="{E1B4984C-1255-4733-907D-1FE0565E6AC2}"/>
              </a:ext>
            </a:extLst>
          </p:cNvPr>
          <p:cNvGrpSpPr/>
          <p:nvPr/>
        </p:nvGrpSpPr>
        <p:grpSpPr>
          <a:xfrm>
            <a:off x="0" y="-31042"/>
            <a:ext cx="5858176" cy="1046535"/>
            <a:chOff x="2775150" y="977475"/>
            <a:chExt cx="4457443" cy="943925"/>
          </a:xfrm>
        </p:grpSpPr>
        <p:sp>
          <p:nvSpPr>
            <p:cNvPr id="5" name="Google Shape;890;p32">
              <a:extLst>
                <a:ext uri="{FF2B5EF4-FFF2-40B4-BE49-F238E27FC236}">
                  <a16:creationId xmlns:a16="http://schemas.microsoft.com/office/drawing/2014/main" id="{3B78D5CD-942F-4A8A-BB3A-FCE7B801AE6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6" name="Google Shape;891;p32">
              <a:extLst>
                <a:ext uri="{FF2B5EF4-FFF2-40B4-BE49-F238E27FC236}">
                  <a16:creationId xmlns:a16="http://schemas.microsoft.com/office/drawing/2014/main" id="{64625106-CFA7-411A-BB90-1D0CECE90C10}"/>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7" name="Google Shape;892;p32">
              <a:extLst>
                <a:ext uri="{FF2B5EF4-FFF2-40B4-BE49-F238E27FC236}">
                  <a16:creationId xmlns:a16="http://schemas.microsoft.com/office/drawing/2014/main" id="{DD824E9F-42CE-4E40-A7C8-C9523D26F0AD}"/>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8" name="Google Shape;893;p32">
              <a:extLst>
                <a:ext uri="{FF2B5EF4-FFF2-40B4-BE49-F238E27FC236}">
                  <a16:creationId xmlns:a16="http://schemas.microsoft.com/office/drawing/2014/main" id="{B0C1AE20-C559-4772-B832-0ACA9AB3DEA7}"/>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Diagramme d</a:t>
              </a:r>
              <a:r>
                <a:rPr lang="fr-FR" sz="2400" b="1" kern="0" dirty="0">
                  <a:latin typeface="Times New Roman" panose="02020603050405020304" pitchFamily="18" charset="0"/>
                  <a:cs typeface="Times New Roman" panose="02020603050405020304" pitchFamily="18" charset="0"/>
                </a:rPr>
                <a:t>e séquences</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3" name="Image 2">
            <a:extLst>
              <a:ext uri="{FF2B5EF4-FFF2-40B4-BE49-F238E27FC236}">
                <a16:creationId xmlns:a16="http://schemas.microsoft.com/office/drawing/2014/main" id="{47285700-CAAF-47C5-8BE9-0CDE1E618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952" y="882900"/>
            <a:ext cx="9357634" cy="5698934"/>
          </a:xfrm>
          <a:prstGeom prst="rect">
            <a:avLst/>
          </a:prstGeom>
        </p:spPr>
      </p:pic>
      <p:sp>
        <p:nvSpPr>
          <p:cNvPr id="9" name="Ellipse 8">
            <a:extLst>
              <a:ext uri="{FF2B5EF4-FFF2-40B4-BE49-F238E27FC236}">
                <a16:creationId xmlns:a16="http://schemas.microsoft.com/office/drawing/2014/main" id="{F720CC19-AEBD-45C6-9FF8-A40C0BA11BBC}"/>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13</a:t>
            </a:r>
          </a:p>
        </p:txBody>
      </p:sp>
    </p:spTree>
    <p:extLst>
      <p:ext uri="{BB962C8B-B14F-4D97-AF65-F5344CB8AC3E}">
        <p14:creationId xmlns:p14="http://schemas.microsoft.com/office/powerpoint/2010/main" val="756038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D52C613C-0B58-4DB8-8998-69B8B3B2BB1E}"/>
              </a:ext>
            </a:extLst>
          </p:cNvPr>
          <p:cNvPicPr>
            <a:picLocks noChangeAspect="1"/>
          </p:cNvPicPr>
          <p:nvPr/>
        </p:nvPicPr>
        <p:blipFill>
          <a:blip r:embed="rId3"/>
          <a:stretch>
            <a:fillRect/>
          </a:stretch>
        </p:blipFill>
        <p:spPr>
          <a:xfrm>
            <a:off x="5455239" y="0"/>
            <a:ext cx="6880809" cy="6858000"/>
          </a:xfrm>
          <a:prstGeom prst="rect">
            <a:avLst/>
          </a:prstGeom>
        </p:spPr>
      </p:pic>
      <p:grpSp>
        <p:nvGrpSpPr>
          <p:cNvPr id="4" name="Google Shape;889;p32">
            <a:extLst>
              <a:ext uri="{FF2B5EF4-FFF2-40B4-BE49-F238E27FC236}">
                <a16:creationId xmlns:a16="http://schemas.microsoft.com/office/drawing/2014/main" id="{E1B4984C-1255-4733-907D-1FE0565E6AC2}"/>
              </a:ext>
            </a:extLst>
          </p:cNvPr>
          <p:cNvGrpSpPr/>
          <p:nvPr/>
        </p:nvGrpSpPr>
        <p:grpSpPr>
          <a:xfrm>
            <a:off x="0" y="-31042"/>
            <a:ext cx="5858176" cy="1046535"/>
            <a:chOff x="2775150" y="977475"/>
            <a:chExt cx="4457443" cy="943925"/>
          </a:xfrm>
        </p:grpSpPr>
        <p:sp>
          <p:nvSpPr>
            <p:cNvPr id="5" name="Google Shape;890;p32">
              <a:extLst>
                <a:ext uri="{FF2B5EF4-FFF2-40B4-BE49-F238E27FC236}">
                  <a16:creationId xmlns:a16="http://schemas.microsoft.com/office/drawing/2014/main" id="{3B78D5CD-942F-4A8A-BB3A-FCE7B801AE6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6" name="Google Shape;891;p32">
              <a:extLst>
                <a:ext uri="{FF2B5EF4-FFF2-40B4-BE49-F238E27FC236}">
                  <a16:creationId xmlns:a16="http://schemas.microsoft.com/office/drawing/2014/main" id="{64625106-CFA7-411A-BB90-1D0CECE90C10}"/>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7" name="Google Shape;892;p32">
              <a:extLst>
                <a:ext uri="{FF2B5EF4-FFF2-40B4-BE49-F238E27FC236}">
                  <a16:creationId xmlns:a16="http://schemas.microsoft.com/office/drawing/2014/main" id="{DD824E9F-42CE-4E40-A7C8-C9523D26F0AD}"/>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8" name="Google Shape;893;p32">
              <a:extLst>
                <a:ext uri="{FF2B5EF4-FFF2-40B4-BE49-F238E27FC236}">
                  <a16:creationId xmlns:a16="http://schemas.microsoft.com/office/drawing/2014/main" id="{B0C1AE20-C559-4772-B832-0ACA9AB3DEA7}"/>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Organigramme du système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sp>
        <p:nvSpPr>
          <p:cNvPr id="11" name="ZoneTexte 10">
            <a:extLst>
              <a:ext uri="{FF2B5EF4-FFF2-40B4-BE49-F238E27FC236}">
                <a16:creationId xmlns:a16="http://schemas.microsoft.com/office/drawing/2014/main" id="{8910517E-73C9-4262-A5B7-BC8621B5DF6E}"/>
              </a:ext>
            </a:extLst>
          </p:cNvPr>
          <p:cNvSpPr txBox="1"/>
          <p:nvPr/>
        </p:nvSpPr>
        <p:spPr>
          <a:xfrm>
            <a:off x="56251" y="1563121"/>
            <a:ext cx="6622136" cy="769441"/>
          </a:xfrm>
          <a:prstGeom prst="rect">
            <a:avLst/>
          </a:prstGeom>
          <a:solidFill>
            <a:schemeClr val="accent4">
              <a:lumMod val="20000"/>
              <a:lumOff val="80000"/>
            </a:schemeClr>
          </a:solidFill>
        </p:spPr>
        <p:txBody>
          <a:bodyPr wrap="square" rtlCol="0">
            <a:spAutoFit/>
          </a:bodyPr>
          <a:lstStyle/>
          <a:p>
            <a:pPr marL="342900" indent="-342900">
              <a:buFont typeface="Wingdings" panose="05000000000000000000" pitchFamily="2" charset="2"/>
              <a:buChar char="v"/>
            </a:pPr>
            <a:r>
              <a:rPr lang="fr-FR" sz="2000" b="0" i="0" dirty="0">
                <a:effectLst/>
                <a:latin typeface="Times New Roman" panose="02020603050405020304" pitchFamily="18" charset="0"/>
                <a:cs typeface="Times New Roman" panose="02020603050405020304" pitchFamily="18" charset="0"/>
              </a:rPr>
              <a:t>L'organigramme du fonctionnement de notre système offre une vision structurée de ses opérations</a:t>
            </a:r>
            <a:r>
              <a:rPr lang="fr-FR" sz="2400" b="0" i="0" dirty="0">
                <a:effectLst/>
                <a:latin typeface="Times New Roman" panose="02020603050405020304" pitchFamily="18" charset="0"/>
                <a:cs typeface="Times New Roman" panose="02020603050405020304" pitchFamily="18" charset="0"/>
              </a:rPr>
              <a:t>.</a:t>
            </a:r>
            <a:endParaRPr lang="fr-FR" sz="2400" dirty="0">
              <a:latin typeface="Times New Roman" panose="02020603050405020304" pitchFamily="18" charset="0"/>
              <a:cs typeface="Times New Roman" panose="02020603050405020304" pitchFamily="18" charset="0"/>
            </a:endParaRPr>
          </a:p>
        </p:txBody>
      </p:sp>
      <p:sp>
        <p:nvSpPr>
          <p:cNvPr id="12" name="Ellipse 11">
            <a:extLst>
              <a:ext uri="{FF2B5EF4-FFF2-40B4-BE49-F238E27FC236}">
                <a16:creationId xmlns:a16="http://schemas.microsoft.com/office/drawing/2014/main" id="{E70CB591-6778-42B6-A6BA-E0E80D7D92FF}"/>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14</a:t>
            </a:r>
          </a:p>
        </p:txBody>
      </p:sp>
      <p:sp>
        <p:nvSpPr>
          <p:cNvPr id="2" name="Flèche à angle droit 1"/>
          <p:cNvSpPr/>
          <p:nvPr/>
        </p:nvSpPr>
        <p:spPr>
          <a:xfrm rot="5400000">
            <a:off x="3108774" y="2819545"/>
            <a:ext cx="1300598" cy="93072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861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30AA370-02E7-4D39-86BA-CFBBE1C7F858}"/>
              </a:ext>
            </a:extLst>
          </p:cNvPr>
          <p:cNvSpPr/>
          <p:nvPr/>
        </p:nvSpPr>
        <p:spPr>
          <a:xfrm>
            <a:off x="0" y="5736970"/>
            <a:ext cx="2632363" cy="410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평행 사변형 3">
            <a:extLst>
              <a:ext uri="{FF2B5EF4-FFF2-40B4-BE49-F238E27FC236}">
                <a16:creationId xmlns:a16="http://schemas.microsoft.com/office/drawing/2014/main" id="{7EDF08D4-FCBD-4475-A53C-875AE6BEAF33}"/>
              </a:ext>
            </a:extLst>
          </p:cNvPr>
          <p:cNvSpPr/>
          <p:nvPr/>
        </p:nvSpPr>
        <p:spPr>
          <a:xfrm rot="16200000" flipH="1">
            <a:off x="2282727" y="5427202"/>
            <a:ext cx="1064164" cy="376172"/>
          </a:xfrm>
          <a:prstGeom prst="parallelogram">
            <a:avLst>
              <a:gd name="adj" fmla="val 1032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평행 사변형 42">
            <a:extLst>
              <a:ext uri="{FF2B5EF4-FFF2-40B4-BE49-F238E27FC236}">
                <a16:creationId xmlns:a16="http://schemas.microsoft.com/office/drawing/2014/main" id="{A474AC9F-D3CE-4BB2-9516-12E733E63EEB}"/>
              </a:ext>
            </a:extLst>
          </p:cNvPr>
          <p:cNvSpPr/>
          <p:nvPr/>
        </p:nvSpPr>
        <p:spPr>
          <a:xfrm>
            <a:off x="2626720" y="5083203"/>
            <a:ext cx="2045995" cy="376492"/>
          </a:xfrm>
          <a:prstGeom prst="parallelogram">
            <a:avLst>
              <a:gd name="adj" fmla="val 962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평행 사변형 49">
            <a:extLst>
              <a:ext uri="{FF2B5EF4-FFF2-40B4-BE49-F238E27FC236}">
                <a16:creationId xmlns:a16="http://schemas.microsoft.com/office/drawing/2014/main" id="{58E0431A-9EEF-4F2F-AE6C-4AEA0CACC47B}"/>
              </a:ext>
            </a:extLst>
          </p:cNvPr>
          <p:cNvSpPr/>
          <p:nvPr/>
        </p:nvSpPr>
        <p:spPr>
          <a:xfrm rot="16200000" flipH="1">
            <a:off x="4045627" y="4678721"/>
            <a:ext cx="1064164" cy="376172"/>
          </a:xfrm>
          <a:prstGeom prst="parallelogram">
            <a:avLst>
              <a:gd name="adj" fmla="val 103225"/>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평행 사변형 66">
            <a:extLst>
              <a:ext uri="{FF2B5EF4-FFF2-40B4-BE49-F238E27FC236}">
                <a16:creationId xmlns:a16="http://schemas.microsoft.com/office/drawing/2014/main" id="{8341ECCD-B410-4108-A8FA-2E86BC6D31B2}"/>
              </a:ext>
            </a:extLst>
          </p:cNvPr>
          <p:cNvSpPr/>
          <p:nvPr/>
        </p:nvSpPr>
        <p:spPr>
          <a:xfrm>
            <a:off x="4389621" y="4334723"/>
            <a:ext cx="2045995" cy="376492"/>
          </a:xfrm>
          <a:prstGeom prst="parallelogram">
            <a:avLst>
              <a:gd name="adj" fmla="val 962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 name="평행 사변형 67">
            <a:extLst>
              <a:ext uri="{FF2B5EF4-FFF2-40B4-BE49-F238E27FC236}">
                <a16:creationId xmlns:a16="http://schemas.microsoft.com/office/drawing/2014/main" id="{A200B6F8-4E64-42B2-ABFB-272390E10505}"/>
              </a:ext>
            </a:extLst>
          </p:cNvPr>
          <p:cNvSpPr/>
          <p:nvPr/>
        </p:nvSpPr>
        <p:spPr>
          <a:xfrm rot="16200000" flipH="1">
            <a:off x="5808528" y="3930241"/>
            <a:ext cx="1064164" cy="376172"/>
          </a:xfrm>
          <a:prstGeom prst="parallelogram">
            <a:avLst>
              <a:gd name="adj" fmla="val 103225"/>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 name="평행 사변형 68">
            <a:extLst>
              <a:ext uri="{FF2B5EF4-FFF2-40B4-BE49-F238E27FC236}">
                <a16:creationId xmlns:a16="http://schemas.microsoft.com/office/drawing/2014/main" id="{CC9027C6-C84B-4B36-A1D7-3357BA174D53}"/>
              </a:ext>
            </a:extLst>
          </p:cNvPr>
          <p:cNvSpPr/>
          <p:nvPr/>
        </p:nvSpPr>
        <p:spPr>
          <a:xfrm>
            <a:off x="6152522" y="3586243"/>
            <a:ext cx="2045995" cy="376492"/>
          </a:xfrm>
          <a:prstGeom prst="parallelogram">
            <a:avLst>
              <a:gd name="adj" fmla="val 962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2" name="ZoneTexte 11"/>
          <p:cNvSpPr txBox="1"/>
          <p:nvPr/>
        </p:nvSpPr>
        <p:spPr>
          <a:xfrm>
            <a:off x="76106" y="5278171"/>
            <a:ext cx="2738703" cy="523220"/>
          </a:xfrm>
          <a:prstGeom prst="rect">
            <a:avLst/>
          </a:prstGeom>
          <a:noFill/>
        </p:spPr>
        <p:txBody>
          <a:bodyPr wrap="square" rtlCol="0">
            <a:spAutoFit/>
          </a:bodyPr>
          <a:lstStyle/>
          <a:p>
            <a:r>
              <a:rPr lang="fr-FR" sz="2800" dirty="0">
                <a:solidFill>
                  <a:schemeClr val="accent6">
                    <a:lumMod val="75000"/>
                  </a:schemeClr>
                </a:solidFill>
                <a:latin typeface="Oswald"/>
                <a:ea typeface="Oswald"/>
                <a:cs typeface="Oswald"/>
              </a:rPr>
              <a:t>Cadre général</a:t>
            </a:r>
          </a:p>
        </p:txBody>
      </p:sp>
      <p:pic>
        <p:nvPicPr>
          <p:cNvPr id="14" name="Picture 6" descr="7 Tips for Developing an Employee Engagement Plan - AIH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588" y="4039160"/>
            <a:ext cx="4721412" cy="2464578"/>
          </a:xfrm>
          <a:prstGeom prst="rect">
            <a:avLst/>
          </a:prstGeom>
          <a:noFill/>
          <a:extLst>
            <a:ext uri="{909E8E84-426E-40DD-AFC4-6F175D3DCCD1}">
              <a14:hiddenFill xmlns:a14="http://schemas.microsoft.com/office/drawing/2010/main">
                <a:solidFill>
                  <a:srgbClr val="FFFFFF"/>
                </a:solidFill>
              </a14:hiddenFill>
            </a:ext>
          </a:extLst>
        </p:spPr>
      </p:pic>
      <p:sp>
        <p:nvSpPr>
          <p:cNvPr id="15" name="Ellipse 14"/>
          <p:cNvSpPr/>
          <p:nvPr/>
        </p:nvSpPr>
        <p:spPr>
          <a:xfrm>
            <a:off x="11306626" y="6225589"/>
            <a:ext cx="758766"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15</a:t>
            </a:r>
          </a:p>
        </p:txBody>
      </p:sp>
      <p:sp>
        <p:nvSpPr>
          <p:cNvPr id="16" name="TextBox 44">
            <a:extLst>
              <a:ext uri="{FF2B5EF4-FFF2-40B4-BE49-F238E27FC236}">
                <a16:creationId xmlns:a16="http://schemas.microsoft.com/office/drawing/2014/main" id="{7A6387C5-E5FC-43F2-805E-C1DEF61E7A11}"/>
              </a:ext>
            </a:extLst>
          </p:cNvPr>
          <p:cNvSpPr txBox="1"/>
          <p:nvPr/>
        </p:nvSpPr>
        <p:spPr>
          <a:xfrm>
            <a:off x="2204340" y="4160623"/>
            <a:ext cx="2486782" cy="861774"/>
          </a:xfrm>
          <a:prstGeom prst="rect">
            <a:avLst/>
          </a:prstGeom>
          <a:noFill/>
        </p:spPr>
        <p:txBody>
          <a:bodyPr wrap="square" lIns="0" tIns="0" rIns="0" bIns="0" rtlCol="0">
            <a:spAutoFit/>
          </a:bodyPr>
          <a:lstStyle/>
          <a:p>
            <a:pPr algn="ctr"/>
            <a:r>
              <a:rPr lang="en-US" altLang="ko-KR" sz="2800" dirty="0">
                <a:solidFill>
                  <a:schemeClr val="accent1"/>
                </a:solidFill>
                <a:latin typeface="Oswald"/>
                <a:ea typeface="Oswald"/>
                <a:cs typeface="Oswald"/>
                <a:sym typeface="Arial"/>
              </a:rPr>
              <a:t>Etude </a:t>
            </a:r>
          </a:p>
          <a:p>
            <a:pPr algn="ctr"/>
            <a:r>
              <a:rPr lang="fr-FR" altLang="ko-KR" sz="2800" dirty="0">
                <a:solidFill>
                  <a:schemeClr val="accent1"/>
                </a:solidFill>
                <a:latin typeface="Oswald"/>
                <a:ea typeface="Oswald"/>
                <a:cs typeface="Oswald"/>
                <a:sym typeface="Arial"/>
              </a:rPr>
              <a:t>Préliminaire</a:t>
            </a:r>
          </a:p>
        </p:txBody>
      </p:sp>
      <p:sp>
        <p:nvSpPr>
          <p:cNvPr id="17" name="TextBox 41">
            <a:extLst>
              <a:ext uri="{FF2B5EF4-FFF2-40B4-BE49-F238E27FC236}">
                <a16:creationId xmlns:a16="http://schemas.microsoft.com/office/drawing/2014/main" id="{4CC97F84-0381-4377-BC8B-43EB99149846}"/>
              </a:ext>
            </a:extLst>
          </p:cNvPr>
          <p:cNvSpPr txBox="1"/>
          <p:nvPr/>
        </p:nvSpPr>
        <p:spPr>
          <a:xfrm>
            <a:off x="3929185" y="3444765"/>
            <a:ext cx="2411425" cy="861774"/>
          </a:xfrm>
          <a:prstGeom prst="rect">
            <a:avLst/>
          </a:prstGeom>
          <a:noFill/>
        </p:spPr>
        <p:txBody>
          <a:bodyPr wrap="square" lIns="0" tIns="0" rIns="0" bIns="0" rtlCol="0">
            <a:spAutoFit/>
          </a:bodyPr>
          <a:lstStyle/>
          <a:p>
            <a:pPr algn="ctr"/>
            <a:r>
              <a:rPr lang="en-US" altLang="ko-KR" sz="2800" dirty="0">
                <a:solidFill>
                  <a:schemeClr val="accent2"/>
                </a:solidFill>
                <a:latin typeface="Oswald"/>
                <a:ea typeface="Oswald"/>
                <a:cs typeface="Oswald"/>
              </a:rPr>
              <a:t>Conception du </a:t>
            </a:r>
            <a:r>
              <a:rPr lang="fr-FR" altLang="ko-KR" sz="2800" dirty="0">
                <a:solidFill>
                  <a:schemeClr val="accent2"/>
                </a:solidFill>
                <a:latin typeface="Oswald"/>
                <a:ea typeface="Oswald"/>
                <a:cs typeface="Oswald"/>
              </a:rPr>
              <a:t>système</a:t>
            </a:r>
          </a:p>
        </p:txBody>
      </p:sp>
      <p:sp>
        <p:nvSpPr>
          <p:cNvPr id="18" name="TextBox 41">
            <a:extLst>
              <a:ext uri="{FF2B5EF4-FFF2-40B4-BE49-F238E27FC236}">
                <a16:creationId xmlns:a16="http://schemas.microsoft.com/office/drawing/2014/main" id="{9E9B554D-3E1E-4C6C-88D8-D77DAAB3A427}"/>
              </a:ext>
            </a:extLst>
          </p:cNvPr>
          <p:cNvSpPr txBox="1"/>
          <p:nvPr/>
        </p:nvSpPr>
        <p:spPr>
          <a:xfrm>
            <a:off x="6096000" y="2710377"/>
            <a:ext cx="2411425" cy="861774"/>
          </a:xfrm>
          <a:prstGeom prst="rect">
            <a:avLst/>
          </a:prstGeom>
          <a:noFill/>
        </p:spPr>
        <p:txBody>
          <a:bodyPr wrap="square" lIns="0" tIns="0" rIns="0" bIns="0" rtlCol="0">
            <a:spAutoFit/>
          </a:bodyPr>
          <a:lstStyle/>
          <a:p>
            <a:pPr algn="ctr"/>
            <a:r>
              <a:rPr lang="fr-FR" altLang="ko-KR" sz="2800" dirty="0">
                <a:solidFill>
                  <a:schemeClr val="accent3"/>
                </a:solidFill>
                <a:latin typeface="Oswald"/>
                <a:ea typeface="Oswald"/>
                <a:cs typeface="Oswald"/>
              </a:rPr>
              <a:t>Réalisation</a:t>
            </a:r>
            <a:r>
              <a:rPr lang="en-US" altLang="ko-KR" sz="2800" dirty="0">
                <a:solidFill>
                  <a:schemeClr val="accent3"/>
                </a:solidFill>
                <a:latin typeface="Oswald"/>
                <a:ea typeface="Oswald"/>
                <a:cs typeface="Oswald"/>
              </a:rPr>
              <a:t> du </a:t>
            </a:r>
            <a:r>
              <a:rPr lang="fr-FR" altLang="ko-KR" sz="2800" dirty="0">
                <a:solidFill>
                  <a:schemeClr val="accent3"/>
                </a:solidFill>
                <a:latin typeface="Oswald"/>
                <a:ea typeface="Oswald"/>
                <a:cs typeface="Oswald"/>
              </a:rPr>
              <a:t>système</a:t>
            </a:r>
          </a:p>
        </p:txBody>
      </p:sp>
    </p:spTree>
    <p:extLst>
      <p:ext uri="{BB962C8B-B14F-4D97-AF65-F5344CB8AC3E}">
        <p14:creationId xmlns:p14="http://schemas.microsoft.com/office/powerpoint/2010/main" val="47173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50"/>
                                        <p:tgtEl>
                                          <p:spTgt spid="17"/>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50"/>
                                        <p:tgtEl>
                                          <p:spTgt spid="11"/>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889;p32">
            <a:extLst>
              <a:ext uri="{FF2B5EF4-FFF2-40B4-BE49-F238E27FC236}">
                <a16:creationId xmlns:a16="http://schemas.microsoft.com/office/drawing/2014/main" id="{E1B4984C-1255-4733-907D-1FE0565E6AC2}"/>
              </a:ext>
            </a:extLst>
          </p:cNvPr>
          <p:cNvGrpSpPr/>
          <p:nvPr/>
        </p:nvGrpSpPr>
        <p:grpSpPr>
          <a:xfrm>
            <a:off x="0" y="-31042"/>
            <a:ext cx="5858176" cy="1046535"/>
            <a:chOff x="2775150" y="977475"/>
            <a:chExt cx="4457443" cy="943925"/>
          </a:xfrm>
        </p:grpSpPr>
        <p:sp>
          <p:nvSpPr>
            <p:cNvPr id="5" name="Google Shape;890;p32">
              <a:extLst>
                <a:ext uri="{FF2B5EF4-FFF2-40B4-BE49-F238E27FC236}">
                  <a16:creationId xmlns:a16="http://schemas.microsoft.com/office/drawing/2014/main" id="{3B78D5CD-942F-4A8A-BB3A-FCE7B801AE6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6" name="Google Shape;891;p32">
              <a:extLst>
                <a:ext uri="{FF2B5EF4-FFF2-40B4-BE49-F238E27FC236}">
                  <a16:creationId xmlns:a16="http://schemas.microsoft.com/office/drawing/2014/main" id="{64625106-CFA7-411A-BB90-1D0CECE90C10}"/>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7" name="Google Shape;892;p32">
              <a:extLst>
                <a:ext uri="{FF2B5EF4-FFF2-40B4-BE49-F238E27FC236}">
                  <a16:creationId xmlns:a16="http://schemas.microsoft.com/office/drawing/2014/main" id="{DD824E9F-42CE-4E40-A7C8-C9523D26F0AD}"/>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8" name="Google Shape;893;p32">
              <a:extLst>
                <a:ext uri="{FF2B5EF4-FFF2-40B4-BE49-F238E27FC236}">
                  <a16:creationId xmlns:a16="http://schemas.microsoft.com/office/drawing/2014/main" id="{B0C1AE20-C559-4772-B832-0ACA9AB3DEA7}"/>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400" b="1" kern="0" noProof="0" dirty="0">
                  <a:latin typeface="Times New Roman" panose="02020603050405020304" pitchFamily="18" charset="0"/>
                  <a:cs typeface="Times New Roman" panose="02020603050405020304" pitchFamily="18" charset="0"/>
                </a:rPr>
                <a:t>Environnement Matériel</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sp>
        <p:nvSpPr>
          <p:cNvPr id="36" name="Rounded Rectangle 61">
            <a:extLst>
              <a:ext uri="{FF2B5EF4-FFF2-40B4-BE49-F238E27FC236}">
                <a16:creationId xmlns:a16="http://schemas.microsoft.com/office/drawing/2014/main" id="{5CB8002B-36B3-406A-987E-EC627349B7FE}"/>
              </a:ext>
            </a:extLst>
          </p:cNvPr>
          <p:cNvSpPr/>
          <p:nvPr/>
        </p:nvSpPr>
        <p:spPr>
          <a:xfrm>
            <a:off x="4142841" y="1398673"/>
            <a:ext cx="2485666" cy="455967"/>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600">
              <a:solidFill>
                <a:prstClr val="white"/>
              </a:solidFill>
              <a:latin typeface="Arial" panose="020B0604020202020204" pitchFamily="34" charset="0"/>
              <a:cs typeface="Arial" panose="020B0604020202020204" pitchFamily="34" charset="0"/>
            </a:endParaRPr>
          </a:p>
        </p:txBody>
      </p:sp>
      <p:sp>
        <p:nvSpPr>
          <p:cNvPr id="37" name="ZoneTexte 36">
            <a:extLst>
              <a:ext uri="{FF2B5EF4-FFF2-40B4-BE49-F238E27FC236}">
                <a16:creationId xmlns:a16="http://schemas.microsoft.com/office/drawing/2014/main" id="{800A29EB-15B2-4E63-B036-E1DF9C278221}"/>
              </a:ext>
            </a:extLst>
          </p:cNvPr>
          <p:cNvSpPr txBox="1"/>
          <p:nvPr/>
        </p:nvSpPr>
        <p:spPr>
          <a:xfrm>
            <a:off x="4140173" y="1420807"/>
            <a:ext cx="2370834" cy="369332"/>
          </a:xfrm>
          <a:prstGeom prst="rect">
            <a:avLst/>
          </a:prstGeom>
          <a:noFill/>
        </p:spPr>
        <p:txBody>
          <a:bodyPr wrap="square" rtlCol="0">
            <a:spAutoFit/>
          </a:bodyPr>
          <a:lstStyle/>
          <a:p>
            <a:pPr algn="ctr"/>
            <a:r>
              <a:rPr lang="fr-FR" b="1" dirty="0">
                <a:solidFill>
                  <a:schemeClr val="bg1"/>
                </a:solidFill>
                <a:latin typeface="Times New Roman" panose="02020603050405020304" pitchFamily="18" charset="0"/>
                <a:cs typeface="Times New Roman" panose="02020603050405020304" pitchFamily="18" charset="0"/>
              </a:rPr>
              <a:t>Carte Raspberry Pi 4</a:t>
            </a:r>
          </a:p>
        </p:txBody>
      </p:sp>
      <p:cxnSp>
        <p:nvCxnSpPr>
          <p:cNvPr id="38" name="Connecteur droit 37">
            <a:extLst>
              <a:ext uri="{FF2B5EF4-FFF2-40B4-BE49-F238E27FC236}">
                <a16:creationId xmlns:a16="http://schemas.microsoft.com/office/drawing/2014/main" id="{BEF7BB00-5743-4636-95BA-38767A290223}"/>
              </a:ext>
            </a:extLst>
          </p:cNvPr>
          <p:cNvCxnSpPr>
            <a:cxnSpLocks/>
          </p:cNvCxnSpPr>
          <p:nvPr/>
        </p:nvCxnSpPr>
        <p:spPr>
          <a:xfrm flipV="1">
            <a:off x="3154381" y="1626657"/>
            <a:ext cx="322173" cy="363188"/>
          </a:xfrm>
          <a:prstGeom prst="line">
            <a:avLst/>
          </a:prstGeom>
          <a:ln>
            <a:solidFill>
              <a:srgbClr val="22445F"/>
            </a:solidFill>
          </a:ln>
        </p:spPr>
        <p:style>
          <a:lnRef idx="2">
            <a:schemeClr val="accent1"/>
          </a:lnRef>
          <a:fillRef idx="0">
            <a:schemeClr val="accent1"/>
          </a:fillRef>
          <a:effectRef idx="1">
            <a:schemeClr val="accent1"/>
          </a:effectRef>
          <a:fontRef idx="minor">
            <a:schemeClr val="tx1"/>
          </a:fontRef>
        </p:style>
      </p:cxnSp>
      <p:cxnSp>
        <p:nvCxnSpPr>
          <p:cNvPr id="39" name="Connecteur droit avec flèche 38">
            <a:extLst>
              <a:ext uri="{FF2B5EF4-FFF2-40B4-BE49-F238E27FC236}">
                <a16:creationId xmlns:a16="http://schemas.microsoft.com/office/drawing/2014/main" id="{A470A251-9806-4B2B-B592-0FA344C30FB7}"/>
              </a:ext>
            </a:extLst>
          </p:cNvPr>
          <p:cNvCxnSpPr>
            <a:cxnSpLocks/>
          </p:cNvCxnSpPr>
          <p:nvPr/>
        </p:nvCxnSpPr>
        <p:spPr>
          <a:xfrm>
            <a:off x="3476554" y="1626656"/>
            <a:ext cx="663619" cy="0"/>
          </a:xfrm>
          <a:prstGeom prst="straightConnector1">
            <a:avLst/>
          </a:prstGeom>
          <a:ln>
            <a:solidFill>
              <a:srgbClr val="22445F"/>
            </a:solidFill>
            <a:tailEnd type="triangle"/>
          </a:ln>
        </p:spPr>
        <p:style>
          <a:lnRef idx="1">
            <a:schemeClr val="accent1"/>
          </a:lnRef>
          <a:fillRef idx="0">
            <a:schemeClr val="accent1"/>
          </a:fillRef>
          <a:effectRef idx="0">
            <a:schemeClr val="accent1"/>
          </a:effectRef>
          <a:fontRef idx="minor">
            <a:schemeClr val="tx1"/>
          </a:fontRef>
        </p:style>
      </p:cxnSp>
      <p:sp>
        <p:nvSpPr>
          <p:cNvPr id="40" name="Oval 157">
            <a:extLst>
              <a:ext uri="{FF2B5EF4-FFF2-40B4-BE49-F238E27FC236}">
                <a16:creationId xmlns:a16="http://schemas.microsoft.com/office/drawing/2014/main" id="{B894B5B0-FCC8-4D38-A2C7-1F576F698759}"/>
              </a:ext>
            </a:extLst>
          </p:cNvPr>
          <p:cNvSpPr/>
          <p:nvPr/>
        </p:nvSpPr>
        <p:spPr>
          <a:xfrm>
            <a:off x="407811" y="932275"/>
            <a:ext cx="2763476" cy="256246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600" dirty="0">
              <a:solidFill>
                <a:prstClr val="white"/>
              </a:solidFill>
              <a:latin typeface="Arial" panose="020B0604020202020204" pitchFamily="34" charset="0"/>
              <a:cs typeface="Arial" panose="020B0604020202020204" pitchFamily="34" charset="0"/>
            </a:endParaRPr>
          </a:p>
        </p:txBody>
      </p:sp>
      <p:sp>
        <p:nvSpPr>
          <p:cNvPr id="41" name="Ellipse 40">
            <a:extLst>
              <a:ext uri="{FF2B5EF4-FFF2-40B4-BE49-F238E27FC236}">
                <a16:creationId xmlns:a16="http://schemas.microsoft.com/office/drawing/2014/main" id="{E70765B7-9DFE-4577-9616-4DD4F17B8971}"/>
              </a:ext>
            </a:extLst>
          </p:cNvPr>
          <p:cNvSpPr/>
          <p:nvPr/>
        </p:nvSpPr>
        <p:spPr>
          <a:xfrm>
            <a:off x="518995" y="1042470"/>
            <a:ext cx="2508493" cy="22921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Oval 157">
            <a:extLst>
              <a:ext uri="{FF2B5EF4-FFF2-40B4-BE49-F238E27FC236}">
                <a16:creationId xmlns:a16="http://schemas.microsoft.com/office/drawing/2014/main" id="{A4A989BB-6C6B-42A9-BDFE-8105047FB03A}"/>
              </a:ext>
            </a:extLst>
          </p:cNvPr>
          <p:cNvSpPr/>
          <p:nvPr/>
        </p:nvSpPr>
        <p:spPr>
          <a:xfrm>
            <a:off x="350984" y="3869442"/>
            <a:ext cx="2779493" cy="260565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600" dirty="0">
              <a:solidFill>
                <a:prstClr val="white"/>
              </a:solidFill>
              <a:latin typeface="Arial" panose="020B0604020202020204" pitchFamily="34" charset="0"/>
              <a:cs typeface="Arial" panose="020B0604020202020204" pitchFamily="34" charset="0"/>
            </a:endParaRPr>
          </a:p>
        </p:txBody>
      </p:sp>
      <p:sp>
        <p:nvSpPr>
          <p:cNvPr id="43" name="Ellipse 42">
            <a:extLst>
              <a:ext uri="{FF2B5EF4-FFF2-40B4-BE49-F238E27FC236}">
                <a16:creationId xmlns:a16="http://schemas.microsoft.com/office/drawing/2014/main" id="{8F59C77E-D67A-445C-87D6-1A17DA43934C}"/>
              </a:ext>
            </a:extLst>
          </p:cNvPr>
          <p:cNvSpPr/>
          <p:nvPr/>
        </p:nvSpPr>
        <p:spPr>
          <a:xfrm>
            <a:off x="475850" y="3995311"/>
            <a:ext cx="2507134" cy="23178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AAD7416F-5ADA-4F80-8BA4-1C8FBB26C6B4}"/>
              </a:ext>
            </a:extLst>
          </p:cNvPr>
          <p:cNvSpPr/>
          <p:nvPr/>
        </p:nvSpPr>
        <p:spPr>
          <a:xfrm>
            <a:off x="9452424" y="1070593"/>
            <a:ext cx="2394858" cy="23178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5" name="Connecteur droit 44">
            <a:extLst>
              <a:ext uri="{FF2B5EF4-FFF2-40B4-BE49-F238E27FC236}">
                <a16:creationId xmlns:a16="http://schemas.microsoft.com/office/drawing/2014/main" id="{42D68DEF-2F7A-4895-9A01-D4218FD64B52}"/>
              </a:ext>
            </a:extLst>
          </p:cNvPr>
          <p:cNvCxnSpPr>
            <a:cxnSpLocks/>
          </p:cNvCxnSpPr>
          <p:nvPr/>
        </p:nvCxnSpPr>
        <p:spPr>
          <a:xfrm flipV="1">
            <a:off x="9038704" y="2439095"/>
            <a:ext cx="327421" cy="363188"/>
          </a:xfrm>
          <a:prstGeom prst="line">
            <a:avLst/>
          </a:prstGeom>
          <a:ln>
            <a:solidFill>
              <a:srgbClr val="22445F"/>
            </a:solidFill>
          </a:ln>
        </p:spPr>
        <p:style>
          <a:lnRef idx="2">
            <a:schemeClr val="accent1"/>
          </a:lnRef>
          <a:fillRef idx="0">
            <a:schemeClr val="accent1"/>
          </a:fillRef>
          <a:effectRef idx="1">
            <a:schemeClr val="accent1"/>
          </a:effectRef>
          <a:fontRef idx="minor">
            <a:schemeClr val="tx1"/>
          </a:fontRef>
        </p:style>
      </p:cxnSp>
      <p:cxnSp>
        <p:nvCxnSpPr>
          <p:cNvPr id="46" name="Connecteur droit avec flèche 45">
            <a:extLst>
              <a:ext uri="{FF2B5EF4-FFF2-40B4-BE49-F238E27FC236}">
                <a16:creationId xmlns:a16="http://schemas.microsoft.com/office/drawing/2014/main" id="{A8079ECA-67BA-42D6-9357-1006D73948D5}"/>
              </a:ext>
            </a:extLst>
          </p:cNvPr>
          <p:cNvCxnSpPr>
            <a:cxnSpLocks/>
          </p:cNvCxnSpPr>
          <p:nvPr/>
        </p:nvCxnSpPr>
        <p:spPr>
          <a:xfrm flipH="1">
            <a:off x="8518268" y="2802283"/>
            <a:ext cx="520436" cy="9265"/>
          </a:xfrm>
          <a:prstGeom prst="straightConnector1">
            <a:avLst/>
          </a:prstGeom>
          <a:ln>
            <a:solidFill>
              <a:srgbClr val="22445F"/>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61">
            <a:extLst>
              <a:ext uri="{FF2B5EF4-FFF2-40B4-BE49-F238E27FC236}">
                <a16:creationId xmlns:a16="http://schemas.microsoft.com/office/drawing/2014/main" id="{DFA52D6D-748F-4DA9-B041-B698FA7B8179}"/>
              </a:ext>
            </a:extLst>
          </p:cNvPr>
          <p:cNvSpPr/>
          <p:nvPr/>
        </p:nvSpPr>
        <p:spPr>
          <a:xfrm>
            <a:off x="6035743" y="2572273"/>
            <a:ext cx="2482524" cy="537834"/>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latin typeface="Times New Roman" panose="02020603050405020304" pitchFamily="18" charset="0"/>
                <a:cs typeface="Times New Roman" panose="02020603050405020304" pitchFamily="18" charset="0"/>
              </a:rPr>
              <a:t>Convertisseur</a:t>
            </a:r>
            <a:r>
              <a:rPr lang="en-IN" b="1" dirty="0">
                <a:solidFill>
                  <a:schemeClr val="bg1"/>
                </a:solidFill>
                <a:latin typeface="Times New Roman" panose="02020603050405020304" pitchFamily="18" charset="0"/>
                <a:cs typeface="Times New Roman" panose="02020603050405020304" pitchFamily="18" charset="0"/>
              </a:rPr>
              <a:t> Courant-Tension</a:t>
            </a:r>
          </a:p>
        </p:txBody>
      </p:sp>
      <p:cxnSp>
        <p:nvCxnSpPr>
          <p:cNvPr id="48" name="Connecteur droit 47">
            <a:extLst>
              <a:ext uri="{FF2B5EF4-FFF2-40B4-BE49-F238E27FC236}">
                <a16:creationId xmlns:a16="http://schemas.microsoft.com/office/drawing/2014/main" id="{BF25BAD5-F012-4149-8F3A-1045429037F8}"/>
              </a:ext>
            </a:extLst>
          </p:cNvPr>
          <p:cNvCxnSpPr>
            <a:cxnSpLocks/>
          </p:cNvCxnSpPr>
          <p:nvPr/>
        </p:nvCxnSpPr>
        <p:spPr>
          <a:xfrm>
            <a:off x="2902618" y="5903018"/>
            <a:ext cx="364405" cy="361210"/>
          </a:xfrm>
          <a:prstGeom prst="line">
            <a:avLst/>
          </a:prstGeom>
          <a:ln>
            <a:solidFill>
              <a:srgbClr val="22445F"/>
            </a:solidFill>
          </a:ln>
        </p:spPr>
        <p:style>
          <a:lnRef idx="2">
            <a:schemeClr val="accent1"/>
          </a:lnRef>
          <a:fillRef idx="0">
            <a:schemeClr val="accent1"/>
          </a:fillRef>
          <a:effectRef idx="1">
            <a:schemeClr val="accent1"/>
          </a:effectRef>
          <a:fontRef idx="minor">
            <a:schemeClr val="tx1"/>
          </a:fontRef>
        </p:style>
      </p:cxnSp>
      <p:cxnSp>
        <p:nvCxnSpPr>
          <p:cNvPr id="49" name="Connecteur droit avec flèche 48">
            <a:extLst>
              <a:ext uri="{FF2B5EF4-FFF2-40B4-BE49-F238E27FC236}">
                <a16:creationId xmlns:a16="http://schemas.microsoft.com/office/drawing/2014/main" id="{6659B125-1004-4DE5-91C2-A8CA2C0E003E}"/>
              </a:ext>
            </a:extLst>
          </p:cNvPr>
          <p:cNvCxnSpPr>
            <a:cxnSpLocks/>
          </p:cNvCxnSpPr>
          <p:nvPr/>
        </p:nvCxnSpPr>
        <p:spPr>
          <a:xfrm>
            <a:off x="3255343" y="6268774"/>
            <a:ext cx="680066" cy="3459"/>
          </a:xfrm>
          <a:prstGeom prst="straightConnector1">
            <a:avLst/>
          </a:prstGeom>
          <a:ln>
            <a:solidFill>
              <a:srgbClr val="22445F"/>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61">
            <a:extLst>
              <a:ext uri="{FF2B5EF4-FFF2-40B4-BE49-F238E27FC236}">
                <a16:creationId xmlns:a16="http://schemas.microsoft.com/office/drawing/2014/main" id="{F83A80C2-D0C9-405B-ABB0-BF5C08EC9407}"/>
              </a:ext>
            </a:extLst>
          </p:cNvPr>
          <p:cNvSpPr/>
          <p:nvPr/>
        </p:nvSpPr>
        <p:spPr>
          <a:xfrm>
            <a:off x="6843255" y="3874631"/>
            <a:ext cx="2854600" cy="537833"/>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latin typeface="Times New Roman" panose="02020603050405020304" pitchFamily="18" charset="0"/>
                <a:cs typeface="Times New Roman" panose="02020603050405020304" pitchFamily="18" charset="0"/>
              </a:rPr>
              <a:t>Convertisseur</a:t>
            </a:r>
            <a:r>
              <a:rPr lang="en-IN" b="1" dirty="0">
                <a:solidFill>
                  <a:schemeClr val="bg1"/>
                </a:solidFill>
                <a:latin typeface="Times New Roman" panose="02020603050405020304" pitchFamily="18" charset="0"/>
                <a:cs typeface="Times New Roman" panose="02020603050405020304" pitchFamily="18" charset="0"/>
              </a:rPr>
              <a:t> </a:t>
            </a:r>
            <a:r>
              <a:rPr lang="fr-FR" b="1" dirty="0">
                <a:solidFill>
                  <a:schemeClr val="bg1"/>
                </a:solidFill>
                <a:latin typeface="Times New Roman" panose="02020603050405020304" pitchFamily="18" charset="0"/>
                <a:cs typeface="Times New Roman" panose="02020603050405020304" pitchFamily="18" charset="0"/>
              </a:rPr>
              <a:t>Analogique-</a:t>
            </a:r>
            <a:r>
              <a:rPr lang="en-IN" b="1" dirty="0">
                <a:solidFill>
                  <a:schemeClr val="bg1"/>
                </a:solidFill>
                <a:latin typeface="Times New Roman" panose="02020603050405020304" pitchFamily="18" charset="0"/>
                <a:cs typeface="Times New Roman" panose="02020603050405020304" pitchFamily="18" charset="0"/>
              </a:rPr>
              <a:t> Numérique</a:t>
            </a:r>
          </a:p>
        </p:txBody>
      </p:sp>
      <p:sp>
        <p:nvSpPr>
          <p:cNvPr id="51" name="Ellipse 50">
            <a:extLst>
              <a:ext uri="{FF2B5EF4-FFF2-40B4-BE49-F238E27FC236}">
                <a16:creationId xmlns:a16="http://schemas.microsoft.com/office/drawing/2014/main" id="{153B48CE-FB9B-4469-820E-F5563566F604}"/>
              </a:ext>
            </a:extLst>
          </p:cNvPr>
          <p:cNvSpPr/>
          <p:nvPr/>
        </p:nvSpPr>
        <p:spPr>
          <a:xfrm>
            <a:off x="9452424" y="3754469"/>
            <a:ext cx="2415755" cy="23178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ounded Rectangle 61">
            <a:extLst>
              <a:ext uri="{FF2B5EF4-FFF2-40B4-BE49-F238E27FC236}">
                <a16:creationId xmlns:a16="http://schemas.microsoft.com/office/drawing/2014/main" id="{BF071F56-52D1-48DB-8A23-D7A9BF3E7FEB}"/>
              </a:ext>
            </a:extLst>
          </p:cNvPr>
          <p:cNvSpPr/>
          <p:nvPr/>
        </p:nvSpPr>
        <p:spPr>
          <a:xfrm>
            <a:off x="6046751" y="5276862"/>
            <a:ext cx="2485666" cy="455967"/>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Capteur de conductivité</a:t>
            </a:r>
          </a:p>
        </p:txBody>
      </p:sp>
      <p:cxnSp>
        <p:nvCxnSpPr>
          <p:cNvPr id="53" name="Connecteur droit 52">
            <a:extLst>
              <a:ext uri="{FF2B5EF4-FFF2-40B4-BE49-F238E27FC236}">
                <a16:creationId xmlns:a16="http://schemas.microsoft.com/office/drawing/2014/main" id="{EB35F624-F2C0-4BAC-84E1-16016B06F432}"/>
              </a:ext>
            </a:extLst>
          </p:cNvPr>
          <p:cNvCxnSpPr>
            <a:cxnSpLocks/>
          </p:cNvCxnSpPr>
          <p:nvPr/>
        </p:nvCxnSpPr>
        <p:spPr>
          <a:xfrm flipV="1">
            <a:off x="9021797" y="5133267"/>
            <a:ext cx="322173" cy="363188"/>
          </a:xfrm>
          <a:prstGeom prst="line">
            <a:avLst/>
          </a:prstGeom>
          <a:ln>
            <a:solidFill>
              <a:srgbClr val="22445F"/>
            </a:solidFill>
          </a:ln>
        </p:spPr>
        <p:style>
          <a:lnRef idx="2">
            <a:schemeClr val="accent1"/>
          </a:lnRef>
          <a:fillRef idx="0">
            <a:schemeClr val="accent1"/>
          </a:fillRef>
          <a:effectRef idx="1">
            <a:schemeClr val="accent1"/>
          </a:effectRef>
          <a:fontRef idx="minor">
            <a:schemeClr val="tx1"/>
          </a:fontRef>
        </p:style>
      </p:cxnSp>
      <p:cxnSp>
        <p:nvCxnSpPr>
          <p:cNvPr id="54" name="Connecteur droit avec flèche 53">
            <a:extLst>
              <a:ext uri="{FF2B5EF4-FFF2-40B4-BE49-F238E27FC236}">
                <a16:creationId xmlns:a16="http://schemas.microsoft.com/office/drawing/2014/main" id="{2694CE79-8ED1-4621-9076-E54C61C25FF5}"/>
              </a:ext>
            </a:extLst>
          </p:cNvPr>
          <p:cNvCxnSpPr>
            <a:cxnSpLocks/>
          </p:cNvCxnSpPr>
          <p:nvPr/>
        </p:nvCxnSpPr>
        <p:spPr>
          <a:xfrm flipH="1">
            <a:off x="8518267" y="5504845"/>
            <a:ext cx="503530" cy="0"/>
          </a:xfrm>
          <a:prstGeom prst="straightConnector1">
            <a:avLst/>
          </a:prstGeom>
          <a:ln>
            <a:solidFill>
              <a:srgbClr val="22445F"/>
            </a:solidFill>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61">
            <a:extLst>
              <a:ext uri="{FF2B5EF4-FFF2-40B4-BE49-F238E27FC236}">
                <a16:creationId xmlns:a16="http://schemas.microsoft.com/office/drawing/2014/main" id="{C20539E2-28EC-42CE-BCD5-B59BA4192386}"/>
              </a:ext>
            </a:extLst>
          </p:cNvPr>
          <p:cNvSpPr/>
          <p:nvPr/>
        </p:nvSpPr>
        <p:spPr>
          <a:xfrm>
            <a:off x="3938008" y="6041656"/>
            <a:ext cx="2485666" cy="455967"/>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Capteur de chlore libre</a:t>
            </a:r>
          </a:p>
        </p:txBody>
      </p:sp>
      <p:sp>
        <p:nvSpPr>
          <p:cNvPr id="56" name="Oval 157">
            <a:extLst>
              <a:ext uri="{FF2B5EF4-FFF2-40B4-BE49-F238E27FC236}">
                <a16:creationId xmlns:a16="http://schemas.microsoft.com/office/drawing/2014/main" id="{0287DA7A-DE35-4E61-AF25-D06F75718757}"/>
              </a:ext>
            </a:extLst>
          </p:cNvPr>
          <p:cNvSpPr/>
          <p:nvPr/>
        </p:nvSpPr>
        <p:spPr>
          <a:xfrm>
            <a:off x="3144988" y="2634110"/>
            <a:ext cx="2687377" cy="249015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600" dirty="0">
              <a:solidFill>
                <a:prstClr val="white"/>
              </a:solidFill>
              <a:latin typeface="Arial" panose="020B0604020202020204" pitchFamily="34" charset="0"/>
              <a:cs typeface="Arial" panose="020B0604020202020204" pitchFamily="34" charset="0"/>
            </a:endParaRPr>
          </a:p>
        </p:txBody>
      </p:sp>
      <p:sp>
        <p:nvSpPr>
          <p:cNvPr id="57" name="Ellipse 56">
            <a:extLst>
              <a:ext uri="{FF2B5EF4-FFF2-40B4-BE49-F238E27FC236}">
                <a16:creationId xmlns:a16="http://schemas.microsoft.com/office/drawing/2014/main" id="{4904589B-4CAE-4634-A2DD-AD4F1165C3AB}"/>
              </a:ext>
            </a:extLst>
          </p:cNvPr>
          <p:cNvSpPr/>
          <p:nvPr/>
        </p:nvSpPr>
        <p:spPr>
          <a:xfrm>
            <a:off x="3273773" y="2700848"/>
            <a:ext cx="2456106" cy="22827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8" name="Connecteur droit 57">
            <a:extLst>
              <a:ext uri="{FF2B5EF4-FFF2-40B4-BE49-F238E27FC236}">
                <a16:creationId xmlns:a16="http://schemas.microsoft.com/office/drawing/2014/main" id="{2F33D5BF-A800-4655-81A2-E925EADF01DD}"/>
              </a:ext>
            </a:extLst>
          </p:cNvPr>
          <p:cNvCxnSpPr>
            <a:cxnSpLocks/>
          </p:cNvCxnSpPr>
          <p:nvPr/>
        </p:nvCxnSpPr>
        <p:spPr>
          <a:xfrm>
            <a:off x="5806065" y="3785372"/>
            <a:ext cx="364405" cy="361210"/>
          </a:xfrm>
          <a:prstGeom prst="line">
            <a:avLst/>
          </a:prstGeom>
          <a:ln>
            <a:solidFill>
              <a:srgbClr val="22445F"/>
            </a:solidFill>
          </a:ln>
        </p:spPr>
        <p:style>
          <a:lnRef idx="2">
            <a:schemeClr val="accent1"/>
          </a:lnRef>
          <a:fillRef idx="0">
            <a:schemeClr val="accent1"/>
          </a:fillRef>
          <a:effectRef idx="1">
            <a:schemeClr val="accent1"/>
          </a:effectRef>
          <a:fontRef idx="minor">
            <a:schemeClr val="tx1"/>
          </a:fontRef>
        </p:style>
      </p:cxnSp>
      <p:cxnSp>
        <p:nvCxnSpPr>
          <p:cNvPr id="59" name="Connecteur droit avec flèche 58">
            <a:extLst>
              <a:ext uri="{FF2B5EF4-FFF2-40B4-BE49-F238E27FC236}">
                <a16:creationId xmlns:a16="http://schemas.microsoft.com/office/drawing/2014/main" id="{B1B82C4E-A37C-40C4-822E-26E4833B8DEB}"/>
              </a:ext>
            </a:extLst>
          </p:cNvPr>
          <p:cNvCxnSpPr>
            <a:cxnSpLocks/>
          </p:cNvCxnSpPr>
          <p:nvPr/>
        </p:nvCxnSpPr>
        <p:spPr>
          <a:xfrm>
            <a:off x="6151899" y="4143123"/>
            <a:ext cx="680066" cy="3459"/>
          </a:xfrm>
          <a:prstGeom prst="straightConnector1">
            <a:avLst/>
          </a:prstGeom>
          <a:ln>
            <a:solidFill>
              <a:srgbClr val="22445F"/>
            </a:solidFill>
            <a:tailEnd type="triangle"/>
          </a:ln>
        </p:spPr>
        <p:style>
          <a:lnRef idx="1">
            <a:schemeClr val="accent1"/>
          </a:lnRef>
          <a:fillRef idx="0">
            <a:schemeClr val="accent1"/>
          </a:fillRef>
          <a:effectRef idx="0">
            <a:schemeClr val="accent1"/>
          </a:effectRef>
          <a:fontRef idx="minor">
            <a:schemeClr val="tx1"/>
          </a:fontRef>
        </p:style>
      </p:cxnSp>
      <p:sp>
        <p:nvSpPr>
          <p:cNvPr id="61" name="Oval 157">
            <a:extLst>
              <a:ext uri="{FF2B5EF4-FFF2-40B4-BE49-F238E27FC236}">
                <a16:creationId xmlns:a16="http://schemas.microsoft.com/office/drawing/2014/main" id="{1C068B76-A721-4570-9B03-22BDB3CFC721}"/>
              </a:ext>
            </a:extLst>
          </p:cNvPr>
          <p:cNvSpPr/>
          <p:nvPr/>
        </p:nvSpPr>
        <p:spPr>
          <a:xfrm>
            <a:off x="9353709" y="1042470"/>
            <a:ext cx="2687377" cy="251183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600" dirty="0">
              <a:solidFill>
                <a:prstClr val="white"/>
              </a:solidFill>
              <a:latin typeface="Arial" panose="020B0604020202020204" pitchFamily="34" charset="0"/>
              <a:cs typeface="Arial" panose="020B0604020202020204" pitchFamily="34" charset="0"/>
            </a:endParaRPr>
          </a:p>
        </p:txBody>
      </p:sp>
      <p:sp>
        <p:nvSpPr>
          <p:cNvPr id="62" name="Ellipse 61">
            <a:extLst>
              <a:ext uri="{FF2B5EF4-FFF2-40B4-BE49-F238E27FC236}">
                <a16:creationId xmlns:a16="http://schemas.microsoft.com/office/drawing/2014/main" id="{6B2E9691-608A-4398-A19D-318255A990D4}"/>
              </a:ext>
            </a:extLst>
          </p:cNvPr>
          <p:cNvSpPr/>
          <p:nvPr/>
        </p:nvSpPr>
        <p:spPr>
          <a:xfrm>
            <a:off x="9492963" y="1140903"/>
            <a:ext cx="2456106" cy="22827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Oval 157">
            <a:extLst>
              <a:ext uri="{FF2B5EF4-FFF2-40B4-BE49-F238E27FC236}">
                <a16:creationId xmlns:a16="http://schemas.microsoft.com/office/drawing/2014/main" id="{8A20A5E3-3D7C-4668-A489-49E8368FD681}"/>
              </a:ext>
            </a:extLst>
          </p:cNvPr>
          <p:cNvSpPr/>
          <p:nvPr/>
        </p:nvSpPr>
        <p:spPr>
          <a:xfrm>
            <a:off x="9359750" y="3780544"/>
            <a:ext cx="2687377" cy="249015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600" dirty="0">
              <a:solidFill>
                <a:prstClr val="white"/>
              </a:solidFill>
              <a:latin typeface="Arial" panose="020B0604020202020204" pitchFamily="34" charset="0"/>
              <a:cs typeface="Arial" panose="020B0604020202020204" pitchFamily="34" charset="0"/>
            </a:endParaRPr>
          </a:p>
        </p:txBody>
      </p:sp>
      <p:sp>
        <p:nvSpPr>
          <p:cNvPr id="65" name="Ellipse 64">
            <a:extLst>
              <a:ext uri="{FF2B5EF4-FFF2-40B4-BE49-F238E27FC236}">
                <a16:creationId xmlns:a16="http://schemas.microsoft.com/office/drawing/2014/main" id="{0CAACC94-09FB-4F79-8914-EF69B5760D5C}"/>
              </a:ext>
            </a:extLst>
          </p:cNvPr>
          <p:cNvSpPr/>
          <p:nvPr/>
        </p:nvSpPr>
        <p:spPr>
          <a:xfrm>
            <a:off x="9457744" y="3866404"/>
            <a:ext cx="2456106" cy="22827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26" name="Picture 2" descr="🇹🇳 Carte Raspberry Pi4 4GB RAM 🇹🇳 Meilleure prix en Tunisie">
            <a:extLst>
              <a:ext uri="{FF2B5EF4-FFF2-40B4-BE49-F238E27FC236}">
                <a16:creationId xmlns:a16="http://schemas.microsoft.com/office/drawing/2014/main" id="{74995879-9531-495E-BD75-8F53F989212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11374" y="1004361"/>
            <a:ext cx="2536523" cy="234744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 Module convertisseur courant-tension 4-20mA vers 0-3.3V 5V 10V 🇹🇳  Meilleure prix en Tunisie">
            <a:extLst>
              <a:ext uri="{FF2B5EF4-FFF2-40B4-BE49-F238E27FC236}">
                <a16:creationId xmlns:a16="http://schemas.microsoft.com/office/drawing/2014/main" id="{4796B96B-A762-4E97-8B9B-8E60121644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379" y="1140903"/>
            <a:ext cx="2438805" cy="229342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MCP3008 I/P Convertisseur Analogique-Numérique">
            <a:extLst>
              <a:ext uri="{FF2B5EF4-FFF2-40B4-BE49-F238E27FC236}">
                <a16:creationId xmlns:a16="http://schemas.microsoft.com/office/drawing/2014/main" id="{AEDD299E-E708-46AC-A219-EAB40CEBFD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3772" y="2707096"/>
            <a:ext cx="2460984" cy="22765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EAEF3968-320A-49FE-85F8-15DE3022A0AF}"/>
              </a:ext>
            </a:extLst>
          </p:cNvPr>
          <p:cNvPicPr>
            <a:picLocks noChangeAspect="1"/>
          </p:cNvPicPr>
          <p:nvPr/>
        </p:nvPicPr>
        <p:blipFill>
          <a:blip r:embed="rId6"/>
          <a:stretch>
            <a:fillRect/>
          </a:stretch>
        </p:blipFill>
        <p:spPr>
          <a:xfrm>
            <a:off x="9467012" y="3874631"/>
            <a:ext cx="2462617" cy="22827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32" name="Picture 8" descr="Sondes pour dioxyde de chlore DULCOTEST - ProMinent">
            <a:extLst>
              <a:ext uri="{FF2B5EF4-FFF2-40B4-BE49-F238E27FC236}">
                <a16:creationId xmlns:a16="http://schemas.microsoft.com/office/drawing/2014/main" id="{547BD063-7ABD-4E66-9979-78AA92D0F5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077" y="3993876"/>
            <a:ext cx="2521687" cy="23178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3" name="Ellipse 72">
            <a:extLst>
              <a:ext uri="{FF2B5EF4-FFF2-40B4-BE49-F238E27FC236}">
                <a16:creationId xmlns:a16="http://schemas.microsoft.com/office/drawing/2014/main" id="{05F83CDC-8285-44ED-AA2B-11A99259FC78}"/>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16</a:t>
            </a:r>
          </a:p>
        </p:txBody>
      </p:sp>
    </p:spTree>
    <p:extLst>
      <p:ext uri="{BB962C8B-B14F-4D97-AF65-F5344CB8AC3E}">
        <p14:creationId xmlns:p14="http://schemas.microsoft.com/office/powerpoint/2010/main" val="311863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889;p32">
            <a:extLst>
              <a:ext uri="{FF2B5EF4-FFF2-40B4-BE49-F238E27FC236}">
                <a16:creationId xmlns:a16="http://schemas.microsoft.com/office/drawing/2014/main" id="{E1B4984C-1255-4733-907D-1FE0565E6AC2}"/>
              </a:ext>
            </a:extLst>
          </p:cNvPr>
          <p:cNvGrpSpPr/>
          <p:nvPr/>
        </p:nvGrpSpPr>
        <p:grpSpPr>
          <a:xfrm>
            <a:off x="0" y="-31042"/>
            <a:ext cx="5858176" cy="1046535"/>
            <a:chOff x="2775150" y="977475"/>
            <a:chExt cx="4457443" cy="943925"/>
          </a:xfrm>
        </p:grpSpPr>
        <p:sp>
          <p:nvSpPr>
            <p:cNvPr id="5" name="Google Shape;890;p32">
              <a:extLst>
                <a:ext uri="{FF2B5EF4-FFF2-40B4-BE49-F238E27FC236}">
                  <a16:creationId xmlns:a16="http://schemas.microsoft.com/office/drawing/2014/main" id="{3B78D5CD-942F-4A8A-BB3A-FCE7B801AE6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6" name="Google Shape;891;p32">
              <a:extLst>
                <a:ext uri="{FF2B5EF4-FFF2-40B4-BE49-F238E27FC236}">
                  <a16:creationId xmlns:a16="http://schemas.microsoft.com/office/drawing/2014/main" id="{64625106-CFA7-411A-BB90-1D0CECE90C10}"/>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7" name="Google Shape;892;p32">
              <a:extLst>
                <a:ext uri="{FF2B5EF4-FFF2-40B4-BE49-F238E27FC236}">
                  <a16:creationId xmlns:a16="http://schemas.microsoft.com/office/drawing/2014/main" id="{DD824E9F-42CE-4E40-A7C8-C9523D26F0AD}"/>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8" name="Google Shape;893;p32">
              <a:extLst>
                <a:ext uri="{FF2B5EF4-FFF2-40B4-BE49-F238E27FC236}">
                  <a16:creationId xmlns:a16="http://schemas.microsoft.com/office/drawing/2014/main" id="{B0C1AE20-C559-4772-B832-0ACA9AB3DEA7}"/>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400" b="1" kern="0" noProof="0" dirty="0">
                  <a:latin typeface="Times New Roman" panose="02020603050405020304" pitchFamily="18" charset="0"/>
                  <a:cs typeface="Times New Roman" panose="02020603050405020304" pitchFamily="18" charset="0"/>
                </a:rPr>
                <a:t>Environnement Matériel</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sp>
        <p:nvSpPr>
          <p:cNvPr id="36" name="Rounded Rectangle 61">
            <a:extLst>
              <a:ext uri="{FF2B5EF4-FFF2-40B4-BE49-F238E27FC236}">
                <a16:creationId xmlns:a16="http://schemas.microsoft.com/office/drawing/2014/main" id="{5CB8002B-36B3-406A-987E-EC627349B7FE}"/>
              </a:ext>
            </a:extLst>
          </p:cNvPr>
          <p:cNvSpPr/>
          <p:nvPr/>
        </p:nvSpPr>
        <p:spPr>
          <a:xfrm>
            <a:off x="4058851" y="2000556"/>
            <a:ext cx="2485666" cy="455967"/>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600">
              <a:solidFill>
                <a:prstClr val="white"/>
              </a:solidFill>
              <a:latin typeface="Arial" panose="020B0604020202020204" pitchFamily="34" charset="0"/>
              <a:cs typeface="Arial" panose="020B0604020202020204" pitchFamily="34" charset="0"/>
            </a:endParaRPr>
          </a:p>
        </p:txBody>
      </p:sp>
      <p:sp>
        <p:nvSpPr>
          <p:cNvPr id="37" name="ZoneTexte 36">
            <a:extLst>
              <a:ext uri="{FF2B5EF4-FFF2-40B4-BE49-F238E27FC236}">
                <a16:creationId xmlns:a16="http://schemas.microsoft.com/office/drawing/2014/main" id="{800A29EB-15B2-4E63-B036-E1DF9C278221}"/>
              </a:ext>
            </a:extLst>
          </p:cNvPr>
          <p:cNvSpPr txBox="1"/>
          <p:nvPr/>
        </p:nvSpPr>
        <p:spPr>
          <a:xfrm>
            <a:off x="4056183" y="2022690"/>
            <a:ext cx="2370834" cy="369332"/>
          </a:xfrm>
          <a:prstGeom prst="rect">
            <a:avLst/>
          </a:prstGeom>
          <a:noFill/>
        </p:spPr>
        <p:txBody>
          <a:bodyPr wrap="square" rtlCol="0">
            <a:spAutoFit/>
          </a:bodyPr>
          <a:lstStyle/>
          <a:p>
            <a:pPr algn="ctr"/>
            <a:r>
              <a:rPr lang="fr-FR" b="1" dirty="0">
                <a:solidFill>
                  <a:schemeClr val="bg1"/>
                </a:solidFill>
                <a:latin typeface="Times New Roman" panose="02020603050405020304" pitchFamily="18" charset="0"/>
                <a:cs typeface="Times New Roman" panose="02020603050405020304" pitchFamily="18" charset="0"/>
              </a:rPr>
              <a:t>Capteur de PH</a:t>
            </a:r>
          </a:p>
        </p:txBody>
      </p:sp>
      <p:cxnSp>
        <p:nvCxnSpPr>
          <p:cNvPr id="38" name="Connecteur droit 37">
            <a:extLst>
              <a:ext uri="{FF2B5EF4-FFF2-40B4-BE49-F238E27FC236}">
                <a16:creationId xmlns:a16="http://schemas.microsoft.com/office/drawing/2014/main" id="{BEF7BB00-5743-4636-95BA-38767A290223}"/>
              </a:ext>
            </a:extLst>
          </p:cNvPr>
          <p:cNvCxnSpPr>
            <a:cxnSpLocks/>
          </p:cNvCxnSpPr>
          <p:nvPr/>
        </p:nvCxnSpPr>
        <p:spPr>
          <a:xfrm flipV="1">
            <a:off x="3070391" y="2228540"/>
            <a:ext cx="322173" cy="363188"/>
          </a:xfrm>
          <a:prstGeom prst="line">
            <a:avLst/>
          </a:prstGeom>
          <a:ln>
            <a:solidFill>
              <a:srgbClr val="22445F"/>
            </a:solidFill>
          </a:ln>
        </p:spPr>
        <p:style>
          <a:lnRef idx="2">
            <a:schemeClr val="accent1"/>
          </a:lnRef>
          <a:fillRef idx="0">
            <a:schemeClr val="accent1"/>
          </a:fillRef>
          <a:effectRef idx="1">
            <a:schemeClr val="accent1"/>
          </a:effectRef>
          <a:fontRef idx="minor">
            <a:schemeClr val="tx1"/>
          </a:fontRef>
        </p:style>
      </p:cxnSp>
      <p:cxnSp>
        <p:nvCxnSpPr>
          <p:cNvPr id="39" name="Connecteur droit avec flèche 38">
            <a:extLst>
              <a:ext uri="{FF2B5EF4-FFF2-40B4-BE49-F238E27FC236}">
                <a16:creationId xmlns:a16="http://schemas.microsoft.com/office/drawing/2014/main" id="{A470A251-9806-4B2B-B592-0FA344C30FB7}"/>
              </a:ext>
            </a:extLst>
          </p:cNvPr>
          <p:cNvCxnSpPr>
            <a:cxnSpLocks/>
          </p:cNvCxnSpPr>
          <p:nvPr/>
        </p:nvCxnSpPr>
        <p:spPr>
          <a:xfrm>
            <a:off x="3392564" y="2228539"/>
            <a:ext cx="663619" cy="0"/>
          </a:xfrm>
          <a:prstGeom prst="straightConnector1">
            <a:avLst/>
          </a:prstGeom>
          <a:ln>
            <a:solidFill>
              <a:srgbClr val="22445F"/>
            </a:solidFill>
            <a:tailEnd type="triangle"/>
          </a:ln>
        </p:spPr>
        <p:style>
          <a:lnRef idx="1">
            <a:schemeClr val="accent1"/>
          </a:lnRef>
          <a:fillRef idx="0">
            <a:schemeClr val="accent1"/>
          </a:fillRef>
          <a:effectRef idx="0">
            <a:schemeClr val="accent1"/>
          </a:effectRef>
          <a:fontRef idx="minor">
            <a:schemeClr val="tx1"/>
          </a:fontRef>
        </p:style>
      </p:cxnSp>
      <p:sp>
        <p:nvSpPr>
          <p:cNvPr id="40" name="Oval 157">
            <a:extLst>
              <a:ext uri="{FF2B5EF4-FFF2-40B4-BE49-F238E27FC236}">
                <a16:creationId xmlns:a16="http://schemas.microsoft.com/office/drawing/2014/main" id="{B894B5B0-FCC8-4D38-A2C7-1F576F698759}"/>
              </a:ext>
            </a:extLst>
          </p:cNvPr>
          <p:cNvSpPr/>
          <p:nvPr/>
        </p:nvSpPr>
        <p:spPr>
          <a:xfrm>
            <a:off x="323821" y="1534158"/>
            <a:ext cx="2763476" cy="256246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600" dirty="0">
              <a:solidFill>
                <a:prstClr val="white"/>
              </a:solidFill>
              <a:latin typeface="Arial" panose="020B0604020202020204" pitchFamily="34" charset="0"/>
              <a:cs typeface="Arial" panose="020B0604020202020204" pitchFamily="34" charset="0"/>
            </a:endParaRPr>
          </a:p>
        </p:txBody>
      </p:sp>
      <p:sp>
        <p:nvSpPr>
          <p:cNvPr id="41" name="Ellipse 40">
            <a:extLst>
              <a:ext uri="{FF2B5EF4-FFF2-40B4-BE49-F238E27FC236}">
                <a16:creationId xmlns:a16="http://schemas.microsoft.com/office/drawing/2014/main" id="{E70765B7-9DFE-4577-9616-4DD4F17B8971}"/>
              </a:ext>
            </a:extLst>
          </p:cNvPr>
          <p:cNvSpPr/>
          <p:nvPr/>
        </p:nvSpPr>
        <p:spPr>
          <a:xfrm>
            <a:off x="435005" y="1644353"/>
            <a:ext cx="2508493" cy="22921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Ellipse 43">
            <a:extLst>
              <a:ext uri="{FF2B5EF4-FFF2-40B4-BE49-F238E27FC236}">
                <a16:creationId xmlns:a16="http://schemas.microsoft.com/office/drawing/2014/main" id="{AAD7416F-5ADA-4F80-8BA4-1C8FBB26C6B4}"/>
              </a:ext>
            </a:extLst>
          </p:cNvPr>
          <p:cNvSpPr/>
          <p:nvPr/>
        </p:nvSpPr>
        <p:spPr>
          <a:xfrm>
            <a:off x="9368434" y="1672476"/>
            <a:ext cx="2394858" cy="23178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5" name="Connecteur droit 44">
            <a:extLst>
              <a:ext uri="{FF2B5EF4-FFF2-40B4-BE49-F238E27FC236}">
                <a16:creationId xmlns:a16="http://schemas.microsoft.com/office/drawing/2014/main" id="{42D68DEF-2F7A-4895-9A01-D4218FD64B52}"/>
              </a:ext>
            </a:extLst>
          </p:cNvPr>
          <p:cNvCxnSpPr>
            <a:cxnSpLocks/>
          </p:cNvCxnSpPr>
          <p:nvPr/>
        </p:nvCxnSpPr>
        <p:spPr>
          <a:xfrm flipV="1">
            <a:off x="8954714" y="3040978"/>
            <a:ext cx="327421" cy="363188"/>
          </a:xfrm>
          <a:prstGeom prst="line">
            <a:avLst/>
          </a:prstGeom>
          <a:ln>
            <a:solidFill>
              <a:srgbClr val="22445F"/>
            </a:solidFill>
          </a:ln>
        </p:spPr>
        <p:style>
          <a:lnRef idx="2">
            <a:schemeClr val="accent1"/>
          </a:lnRef>
          <a:fillRef idx="0">
            <a:schemeClr val="accent1"/>
          </a:fillRef>
          <a:effectRef idx="1">
            <a:schemeClr val="accent1"/>
          </a:effectRef>
          <a:fontRef idx="minor">
            <a:schemeClr val="tx1"/>
          </a:fontRef>
        </p:style>
      </p:cxnSp>
      <p:cxnSp>
        <p:nvCxnSpPr>
          <p:cNvPr id="46" name="Connecteur droit avec flèche 45">
            <a:extLst>
              <a:ext uri="{FF2B5EF4-FFF2-40B4-BE49-F238E27FC236}">
                <a16:creationId xmlns:a16="http://schemas.microsoft.com/office/drawing/2014/main" id="{A8079ECA-67BA-42D6-9357-1006D73948D5}"/>
              </a:ext>
            </a:extLst>
          </p:cNvPr>
          <p:cNvCxnSpPr>
            <a:cxnSpLocks/>
          </p:cNvCxnSpPr>
          <p:nvPr/>
        </p:nvCxnSpPr>
        <p:spPr>
          <a:xfrm flipH="1">
            <a:off x="8434278" y="3404166"/>
            <a:ext cx="520436" cy="9265"/>
          </a:xfrm>
          <a:prstGeom prst="straightConnector1">
            <a:avLst/>
          </a:prstGeom>
          <a:ln>
            <a:solidFill>
              <a:srgbClr val="22445F"/>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61">
            <a:extLst>
              <a:ext uri="{FF2B5EF4-FFF2-40B4-BE49-F238E27FC236}">
                <a16:creationId xmlns:a16="http://schemas.microsoft.com/office/drawing/2014/main" id="{DFA52D6D-748F-4DA9-B041-B698FA7B8179}"/>
              </a:ext>
            </a:extLst>
          </p:cNvPr>
          <p:cNvSpPr/>
          <p:nvPr/>
        </p:nvSpPr>
        <p:spPr>
          <a:xfrm>
            <a:off x="5951753" y="3174156"/>
            <a:ext cx="2482524" cy="537834"/>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latin typeface="Times New Roman" panose="02020603050405020304" pitchFamily="18" charset="0"/>
                <a:cs typeface="Times New Roman" panose="02020603050405020304" pitchFamily="18" charset="0"/>
              </a:rPr>
              <a:t>Capteur de TDS</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50" name="Rounded Rectangle 61">
            <a:extLst>
              <a:ext uri="{FF2B5EF4-FFF2-40B4-BE49-F238E27FC236}">
                <a16:creationId xmlns:a16="http://schemas.microsoft.com/office/drawing/2014/main" id="{F83A80C2-D0C9-405B-ABB0-BF5C08EC9407}"/>
              </a:ext>
            </a:extLst>
          </p:cNvPr>
          <p:cNvSpPr/>
          <p:nvPr/>
        </p:nvSpPr>
        <p:spPr>
          <a:xfrm>
            <a:off x="6759265" y="4476514"/>
            <a:ext cx="2492502" cy="537833"/>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latin typeface="Times New Roman" panose="02020603050405020304" pitchFamily="18" charset="0"/>
                <a:cs typeface="Times New Roman" panose="02020603050405020304" pitchFamily="18" charset="0"/>
              </a:rPr>
              <a:t>Capteur de turbidité</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51" name="Ellipse 50">
            <a:extLst>
              <a:ext uri="{FF2B5EF4-FFF2-40B4-BE49-F238E27FC236}">
                <a16:creationId xmlns:a16="http://schemas.microsoft.com/office/drawing/2014/main" id="{153B48CE-FB9B-4469-820E-F5563566F604}"/>
              </a:ext>
            </a:extLst>
          </p:cNvPr>
          <p:cNvSpPr/>
          <p:nvPr/>
        </p:nvSpPr>
        <p:spPr>
          <a:xfrm>
            <a:off x="9452424" y="3754469"/>
            <a:ext cx="2415755" cy="23178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157">
            <a:extLst>
              <a:ext uri="{FF2B5EF4-FFF2-40B4-BE49-F238E27FC236}">
                <a16:creationId xmlns:a16="http://schemas.microsoft.com/office/drawing/2014/main" id="{0287DA7A-DE35-4E61-AF25-D06F75718757}"/>
              </a:ext>
            </a:extLst>
          </p:cNvPr>
          <p:cNvSpPr/>
          <p:nvPr/>
        </p:nvSpPr>
        <p:spPr>
          <a:xfrm>
            <a:off x="3060998" y="3235993"/>
            <a:ext cx="2687377" cy="249015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600" dirty="0">
              <a:solidFill>
                <a:prstClr val="white"/>
              </a:solidFill>
              <a:latin typeface="Arial" panose="020B0604020202020204" pitchFamily="34" charset="0"/>
              <a:cs typeface="Arial" panose="020B0604020202020204" pitchFamily="34" charset="0"/>
            </a:endParaRPr>
          </a:p>
        </p:txBody>
      </p:sp>
      <p:sp>
        <p:nvSpPr>
          <p:cNvPr id="57" name="Ellipse 56">
            <a:extLst>
              <a:ext uri="{FF2B5EF4-FFF2-40B4-BE49-F238E27FC236}">
                <a16:creationId xmlns:a16="http://schemas.microsoft.com/office/drawing/2014/main" id="{4904589B-4CAE-4634-A2DD-AD4F1165C3AB}"/>
              </a:ext>
            </a:extLst>
          </p:cNvPr>
          <p:cNvSpPr/>
          <p:nvPr/>
        </p:nvSpPr>
        <p:spPr>
          <a:xfrm>
            <a:off x="3189783" y="3302731"/>
            <a:ext cx="2456106" cy="22827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8" name="Connecteur droit 57">
            <a:extLst>
              <a:ext uri="{FF2B5EF4-FFF2-40B4-BE49-F238E27FC236}">
                <a16:creationId xmlns:a16="http://schemas.microsoft.com/office/drawing/2014/main" id="{2F33D5BF-A800-4655-81A2-E925EADF01DD}"/>
              </a:ext>
            </a:extLst>
          </p:cNvPr>
          <p:cNvCxnSpPr>
            <a:cxnSpLocks/>
          </p:cNvCxnSpPr>
          <p:nvPr/>
        </p:nvCxnSpPr>
        <p:spPr>
          <a:xfrm>
            <a:off x="5722075" y="4387255"/>
            <a:ext cx="364405" cy="361210"/>
          </a:xfrm>
          <a:prstGeom prst="line">
            <a:avLst/>
          </a:prstGeom>
          <a:ln>
            <a:solidFill>
              <a:srgbClr val="22445F"/>
            </a:solidFill>
          </a:ln>
        </p:spPr>
        <p:style>
          <a:lnRef idx="2">
            <a:schemeClr val="accent1"/>
          </a:lnRef>
          <a:fillRef idx="0">
            <a:schemeClr val="accent1"/>
          </a:fillRef>
          <a:effectRef idx="1">
            <a:schemeClr val="accent1"/>
          </a:effectRef>
          <a:fontRef idx="minor">
            <a:schemeClr val="tx1"/>
          </a:fontRef>
        </p:style>
      </p:cxnSp>
      <p:cxnSp>
        <p:nvCxnSpPr>
          <p:cNvPr id="59" name="Connecteur droit avec flèche 58">
            <a:extLst>
              <a:ext uri="{FF2B5EF4-FFF2-40B4-BE49-F238E27FC236}">
                <a16:creationId xmlns:a16="http://schemas.microsoft.com/office/drawing/2014/main" id="{B1B82C4E-A37C-40C4-822E-26E4833B8DEB}"/>
              </a:ext>
            </a:extLst>
          </p:cNvPr>
          <p:cNvCxnSpPr>
            <a:cxnSpLocks/>
          </p:cNvCxnSpPr>
          <p:nvPr/>
        </p:nvCxnSpPr>
        <p:spPr>
          <a:xfrm>
            <a:off x="6067909" y="4745006"/>
            <a:ext cx="680066" cy="3459"/>
          </a:xfrm>
          <a:prstGeom prst="straightConnector1">
            <a:avLst/>
          </a:prstGeom>
          <a:ln>
            <a:solidFill>
              <a:srgbClr val="22445F"/>
            </a:solidFill>
            <a:tailEnd type="triangle"/>
          </a:ln>
        </p:spPr>
        <p:style>
          <a:lnRef idx="1">
            <a:schemeClr val="accent1"/>
          </a:lnRef>
          <a:fillRef idx="0">
            <a:schemeClr val="accent1"/>
          </a:fillRef>
          <a:effectRef idx="0">
            <a:schemeClr val="accent1"/>
          </a:effectRef>
          <a:fontRef idx="minor">
            <a:schemeClr val="tx1"/>
          </a:fontRef>
        </p:style>
      </p:cxnSp>
      <p:sp>
        <p:nvSpPr>
          <p:cNvPr id="61" name="Oval 157">
            <a:extLst>
              <a:ext uri="{FF2B5EF4-FFF2-40B4-BE49-F238E27FC236}">
                <a16:creationId xmlns:a16="http://schemas.microsoft.com/office/drawing/2014/main" id="{1C068B76-A721-4570-9B03-22BDB3CFC721}"/>
              </a:ext>
            </a:extLst>
          </p:cNvPr>
          <p:cNvSpPr/>
          <p:nvPr/>
        </p:nvSpPr>
        <p:spPr>
          <a:xfrm>
            <a:off x="9269719" y="1644353"/>
            <a:ext cx="2687377" cy="251183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600" dirty="0">
              <a:solidFill>
                <a:prstClr val="white"/>
              </a:solidFill>
              <a:latin typeface="Arial" panose="020B0604020202020204" pitchFamily="34" charset="0"/>
              <a:cs typeface="Arial" panose="020B0604020202020204" pitchFamily="34" charset="0"/>
            </a:endParaRPr>
          </a:p>
        </p:txBody>
      </p:sp>
      <p:sp>
        <p:nvSpPr>
          <p:cNvPr id="62" name="Ellipse 61">
            <a:extLst>
              <a:ext uri="{FF2B5EF4-FFF2-40B4-BE49-F238E27FC236}">
                <a16:creationId xmlns:a16="http://schemas.microsoft.com/office/drawing/2014/main" id="{6B2E9691-608A-4398-A19D-318255A990D4}"/>
              </a:ext>
            </a:extLst>
          </p:cNvPr>
          <p:cNvSpPr/>
          <p:nvPr/>
        </p:nvSpPr>
        <p:spPr>
          <a:xfrm>
            <a:off x="9408973" y="1742786"/>
            <a:ext cx="2456106" cy="22827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785C45FD-0843-4490-8ED5-2B1C8EF56EB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3455" y="1583533"/>
            <a:ext cx="2574394" cy="2447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0" name="Picture 2" descr="Capteur TDS (pureté / propreté d'eau) Gravity - mesure de qualité d'eau">
            <a:extLst>
              <a:ext uri="{FF2B5EF4-FFF2-40B4-BE49-F238E27FC236}">
                <a16:creationId xmlns:a16="http://schemas.microsoft.com/office/drawing/2014/main" id="{6D898221-922E-4154-AA22-3085C14F2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1326" y="1746927"/>
            <a:ext cx="2471400" cy="228685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Arduino Uno - SMD Botland - Robotic Shop">
            <a:extLst>
              <a:ext uri="{FF2B5EF4-FFF2-40B4-BE49-F238E27FC236}">
                <a16:creationId xmlns:a16="http://schemas.microsoft.com/office/drawing/2014/main" id="{F60D3F79-F1F5-42B0-AEB5-ABF090589268}"/>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185291" y="3308702"/>
            <a:ext cx="2460598" cy="227679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0" name="Ellipse 59">
            <a:extLst>
              <a:ext uri="{FF2B5EF4-FFF2-40B4-BE49-F238E27FC236}">
                <a16:creationId xmlns:a16="http://schemas.microsoft.com/office/drawing/2014/main" id="{B501133A-B5F2-4ED2-AF61-D33ED338D7AA}"/>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17</a:t>
            </a:r>
          </a:p>
        </p:txBody>
      </p:sp>
    </p:spTree>
    <p:extLst>
      <p:ext uri="{BB962C8B-B14F-4D97-AF65-F5344CB8AC3E}">
        <p14:creationId xmlns:p14="http://schemas.microsoft.com/office/powerpoint/2010/main" val="1391543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droid Developers Blog: Android Studio 4.1">
            <a:extLst>
              <a:ext uri="{FF2B5EF4-FFF2-40B4-BE49-F238E27FC236}">
                <a16:creationId xmlns:a16="http://schemas.microsoft.com/office/drawing/2014/main" id="{5B5BD495-C852-4DB8-8752-AE0ED593BCD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94494" y="2140154"/>
            <a:ext cx="2104753" cy="23641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LabVIEW? Graphical Programming for Test &amp; Measurement - NI">
            <a:extLst>
              <a:ext uri="{FF2B5EF4-FFF2-40B4-BE49-F238E27FC236}">
                <a16:creationId xmlns:a16="http://schemas.microsoft.com/office/drawing/2014/main" id="{8304D704-5130-4BE3-B2A0-D354249A1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430" y="2565348"/>
            <a:ext cx="1333500" cy="1333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889;p32">
            <a:extLst>
              <a:ext uri="{FF2B5EF4-FFF2-40B4-BE49-F238E27FC236}">
                <a16:creationId xmlns:a16="http://schemas.microsoft.com/office/drawing/2014/main" id="{E1B4984C-1255-4733-907D-1FE0565E6AC2}"/>
              </a:ext>
            </a:extLst>
          </p:cNvPr>
          <p:cNvGrpSpPr/>
          <p:nvPr/>
        </p:nvGrpSpPr>
        <p:grpSpPr>
          <a:xfrm>
            <a:off x="0" y="-23150"/>
            <a:ext cx="5858176" cy="1046535"/>
            <a:chOff x="2775150" y="977475"/>
            <a:chExt cx="4457443" cy="943925"/>
          </a:xfrm>
        </p:grpSpPr>
        <p:sp>
          <p:nvSpPr>
            <p:cNvPr id="5" name="Google Shape;890;p32">
              <a:extLst>
                <a:ext uri="{FF2B5EF4-FFF2-40B4-BE49-F238E27FC236}">
                  <a16:creationId xmlns:a16="http://schemas.microsoft.com/office/drawing/2014/main" id="{3B78D5CD-942F-4A8A-BB3A-FCE7B801AE6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6" name="Google Shape;891;p32">
              <a:extLst>
                <a:ext uri="{FF2B5EF4-FFF2-40B4-BE49-F238E27FC236}">
                  <a16:creationId xmlns:a16="http://schemas.microsoft.com/office/drawing/2014/main" id="{64625106-CFA7-411A-BB90-1D0CECE90C10}"/>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7" name="Google Shape;892;p32">
              <a:extLst>
                <a:ext uri="{FF2B5EF4-FFF2-40B4-BE49-F238E27FC236}">
                  <a16:creationId xmlns:a16="http://schemas.microsoft.com/office/drawing/2014/main" id="{DD824E9F-42CE-4E40-A7C8-C9523D26F0AD}"/>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8" name="Google Shape;893;p32">
              <a:extLst>
                <a:ext uri="{FF2B5EF4-FFF2-40B4-BE49-F238E27FC236}">
                  <a16:creationId xmlns:a16="http://schemas.microsoft.com/office/drawing/2014/main" id="{B0C1AE20-C559-4772-B832-0ACA9AB3DEA7}"/>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400" b="1" kern="0" noProof="0" dirty="0">
                  <a:latin typeface="Times New Roman" panose="02020603050405020304" pitchFamily="18" charset="0"/>
                  <a:cs typeface="Times New Roman" panose="02020603050405020304" pitchFamily="18" charset="0"/>
                </a:rPr>
                <a:t>Environnement </a:t>
              </a:r>
              <a:r>
                <a:rPr lang="fr-FR" sz="2400" b="1" kern="0" dirty="0">
                  <a:latin typeface="Times New Roman" panose="02020603050405020304" pitchFamily="18" charset="0"/>
                  <a:cs typeface="Times New Roman" panose="02020603050405020304" pitchFamily="18" charset="0"/>
                </a:rPr>
                <a:t>Logiciel</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sp>
        <p:nvSpPr>
          <p:cNvPr id="9" name="Rounded Rectangle 61">
            <a:extLst>
              <a:ext uri="{FF2B5EF4-FFF2-40B4-BE49-F238E27FC236}">
                <a16:creationId xmlns:a16="http://schemas.microsoft.com/office/drawing/2014/main" id="{E5DCCB00-86D4-4DAB-8F34-816A23E88C18}"/>
              </a:ext>
            </a:extLst>
          </p:cNvPr>
          <p:cNvSpPr/>
          <p:nvPr/>
        </p:nvSpPr>
        <p:spPr>
          <a:xfrm>
            <a:off x="575644" y="4493847"/>
            <a:ext cx="2142455" cy="404492"/>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1600">
              <a:solidFill>
                <a:prstClr val="white"/>
              </a:solidFill>
              <a:latin typeface="Arial" panose="020B0604020202020204" pitchFamily="34" charset="0"/>
              <a:cs typeface="Arial" panose="020B0604020202020204" pitchFamily="34" charset="0"/>
            </a:endParaRPr>
          </a:p>
        </p:txBody>
      </p:sp>
      <p:sp>
        <p:nvSpPr>
          <p:cNvPr id="10" name="Rounded Rectangle 61">
            <a:extLst>
              <a:ext uri="{FF2B5EF4-FFF2-40B4-BE49-F238E27FC236}">
                <a16:creationId xmlns:a16="http://schemas.microsoft.com/office/drawing/2014/main" id="{257493A8-882E-4C07-8775-CD654EDFE146}"/>
              </a:ext>
            </a:extLst>
          </p:cNvPr>
          <p:cNvSpPr/>
          <p:nvPr/>
        </p:nvSpPr>
        <p:spPr>
          <a:xfrm>
            <a:off x="3561946" y="4449656"/>
            <a:ext cx="2139747" cy="477117"/>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b="1" dirty="0">
                <a:latin typeface="Times New Roman" panose="02020603050405020304" pitchFamily="18" charset="0"/>
                <a:cs typeface="Times New Roman" panose="02020603050405020304" pitchFamily="18" charset="0"/>
              </a:rPr>
              <a:t>LabVIEW</a:t>
            </a:r>
            <a:endParaRPr lang="en-IN" sz="1600" b="1" dirty="0">
              <a:solidFill>
                <a:prstClr val="white"/>
              </a:solidFill>
              <a:latin typeface="Times New Roman" panose="02020603050405020304" pitchFamily="18" charset="0"/>
              <a:cs typeface="Times New Roman" panose="02020603050405020304" pitchFamily="18" charset="0"/>
            </a:endParaRPr>
          </a:p>
        </p:txBody>
      </p:sp>
      <p:sp>
        <p:nvSpPr>
          <p:cNvPr id="11" name="Rounded Rectangle 61">
            <a:extLst>
              <a:ext uri="{FF2B5EF4-FFF2-40B4-BE49-F238E27FC236}">
                <a16:creationId xmlns:a16="http://schemas.microsoft.com/office/drawing/2014/main" id="{A7FF6DC7-BD77-4477-A443-1524CEE78548}"/>
              </a:ext>
            </a:extLst>
          </p:cNvPr>
          <p:cNvSpPr/>
          <p:nvPr/>
        </p:nvSpPr>
        <p:spPr>
          <a:xfrm>
            <a:off x="9441928" y="4495001"/>
            <a:ext cx="2174428" cy="477116"/>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Jupyter Notebook</a:t>
            </a:r>
          </a:p>
        </p:txBody>
      </p:sp>
      <p:sp>
        <p:nvSpPr>
          <p:cNvPr id="12" name="ZoneTexte 11">
            <a:extLst>
              <a:ext uri="{FF2B5EF4-FFF2-40B4-BE49-F238E27FC236}">
                <a16:creationId xmlns:a16="http://schemas.microsoft.com/office/drawing/2014/main" id="{AF1D24AF-15ED-45A5-884A-9555B939AADA}"/>
              </a:ext>
            </a:extLst>
          </p:cNvPr>
          <p:cNvSpPr txBox="1"/>
          <p:nvPr/>
        </p:nvSpPr>
        <p:spPr>
          <a:xfrm>
            <a:off x="575644" y="4514768"/>
            <a:ext cx="2043479" cy="369332"/>
          </a:xfrm>
          <a:prstGeom prst="rect">
            <a:avLst/>
          </a:prstGeom>
          <a:noFill/>
        </p:spPr>
        <p:txBody>
          <a:bodyPr wrap="square" rtlCol="0">
            <a:spAutoFit/>
          </a:bodyPr>
          <a:lstStyle/>
          <a:p>
            <a:pPr algn="ctr"/>
            <a:r>
              <a:rPr lang="fr-FR" b="1" dirty="0">
                <a:solidFill>
                  <a:schemeClr val="bg1"/>
                </a:solidFill>
                <a:latin typeface="Times New Roman" panose="02020603050405020304" pitchFamily="18" charset="0"/>
                <a:cs typeface="Times New Roman" panose="02020603050405020304" pitchFamily="18" charset="0"/>
              </a:rPr>
              <a:t>Android Studio</a:t>
            </a:r>
          </a:p>
        </p:txBody>
      </p:sp>
      <p:sp>
        <p:nvSpPr>
          <p:cNvPr id="13" name="Hexagone 12">
            <a:extLst>
              <a:ext uri="{FF2B5EF4-FFF2-40B4-BE49-F238E27FC236}">
                <a16:creationId xmlns:a16="http://schemas.microsoft.com/office/drawing/2014/main" id="{F79635EA-7182-4B36-A26D-04C835637C00}"/>
              </a:ext>
            </a:extLst>
          </p:cNvPr>
          <p:cNvSpPr/>
          <p:nvPr/>
        </p:nvSpPr>
        <p:spPr>
          <a:xfrm>
            <a:off x="557154" y="2233914"/>
            <a:ext cx="2139747" cy="1996368"/>
          </a:xfrm>
          <a:prstGeom prst="hexagon">
            <a:avLst/>
          </a:pr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13">
            <a:extLst>
              <a:ext uri="{FF2B5EF4-FFF2-40B4-BE49-F238E27FC236}">
                <a16:creationId xmlns:a16="http://schemas.microsoft.com/office/drawing/2014/main" id="{D35F97EF-33CF-4325-8FF5-B8AEDD03325C}"/>
              </a:ext>
            </a:extLst>
          </p:cNvPr>
          <p:cNvSpPr/>
          <p:nvPr/>
        </p:nvSpPr>
        <p:spPr>
          <a:xfrm>
            <a:off x="3453307" y="2233914"/>
            <a:ext cx="2139747" cy="1996368"/>
          </a:xfrm>
          <a:prstGeom prst="hexagon">
            <a:avLst/>
          </a:pr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Hexagone 14">
            <a:extLst>
              <a:ext uri="{FF2B5EF4-FFF2-40B4-BE49-F238E27FC236}">
                <a16:creationId xmlns:a16="http://schemas.microsoft.com/office/drawing/2014/main" id="{90B14323-74FF-47B8-9262-F642E0888521}"/>
              </a:ext>
            </a:extLst>
          </p:cNvPr>
          <p:cNvSpPr/>
          <p:nvPr/>
        </p:nvSpPr>
        <p:spPr>
          <a:xfrm>
            <a:off x="9441927" y="2182614"/>
            <a:ext cx="2139747" cy="1996368"/>
          </a:xfrm>
          <a:prstGeom prst="hexagon">
            <a:avLst/>
          </a:pr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ounded Rectangle 61">
            <a:extLst>
              <a:ext uri="{FF2B5EF4-FFF2-40B4-BE49-F238E27FC236}">
                <a16:creationId xmlns:a16="http://schemas.microsoft.com/office/drawing/2014/main" id="{7D7EE0F9-18E0-4BA1-8F8B-D07130463024}"/>
              </a:ext>
            </a:extLst>
          </p:cNvPr>
          <p:cNvSpPr/>
          <p:nvPr/>
        </p:nvSpPr>
        <p:spPr>
          <a:xfrm>
            <a:off x="6548858" y="4398356"/>
            <a:ext cx="2139747" cy="477117"/>
          </a:xfrm>
          <a:prstGeom prst="roundRect">
            <a:avLst>
              <a:gd name="adj" fmla="val 50000"/>
            </a:avLst>
          </a:prstGeom>
          <a:solidFill>
            <a:srgbClr val="224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Cloud Firebase</a:t>
            </a:r>
            <a:endParaRPr lang="en-IN" b="1" dirty="0">
              <a:latin typeface="Times New Roman" panose="02020603050405020304" pitchFamily="18" charset="0"/>
              <a:cs typeface="Times New Roman" panose="02020603050405020304" pitchFamily="18" charset="0"/>
            </a:endParaRPr>
          </a:p>
        </p:txBody>
      </p:sp>
      <p:sp>
        <p:nvSpPr>
          <p:cNvPr id="20" name="Hexagone 19">
            <a:extLst>
              <a:ext uri="{FF2B5EF4-FFF2-40B4-BE49-F238E27FC236}">
                <a16:creationId xmlns:a16="http://schemas.microsoft.com/office/drawing/2014/main" id="{13BB3AA2-4D41-4B3D-9504-E7899100D019}"/>
              </a:ext>
            </a:extLst>
          </p:cNvPr>
          <p:cNvSpPr/>
          <p:nvPr/>
        </p:nvSpPr>
        <p:spPr>
          <a:xfrm>
            <a:off x="6440219" y="2182614"/>
            <a:ext cx="2139747" cy="1996368"/>
          </a:xfrm>
          <a:prstGeom prst="hexagon">
            <a:avLst/>
          </a:pr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8" name="Picture 6" descr="Firebase | Google's Mobile and Web App Development Platform">
            <a:extLst>
              <a:ext uri="{FF2B5EF4-FFF2-40B4-BE49-F238E27FC236}">
                <a16:creationId xmlns:a16="http://schemas.microsoft.com/office/drawing/2014/main" id="{DAA8997A-26B2-492D-8D0F-C32705A14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2842" y="232354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8BE9CA72-CDCA-4630-A6EA-6487339BEC1E}"/>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9763968" y="2323548"/>
            <a:ext cx="1530348" cy="1773840"/>
          </a:xfrm>
          <a:prstGeom prst="rect">
            <a:avLst/>
          </a:prstGeom>
          <a:noFill/>
          <a:extLst>
            <a:ext uri="{909E8E84-426E-40DD-AFC4-6F175D3DCCD1}">
              <a14:hiddenFill xmlns:a14="http://schemas.microsoft.com/office/drawing/2010/main">
                <a:solidFill>
                  <a:srgbClr val="FFFFFF"/>
                </a:solidFill>
              </a14:hiddenFill>
            </a:ext>
          </a:extLst>
        </p:spPr>
      </p:pic>
      <p:sp>
        <p:nvSpPr>
          <p:cNvPr id="24" name="Ellipse 23">
            <a:extLst>
              <a:ext uri="{FF2B5EF4-FFF2-40B4-BE49-F238E27FC236}">
                <a16:creationId xmlns:a16="http://schemas.microsoft.com/office/drawing/2014/main" id="{C9E18A00-65B9-4C5B-92FE-8EDDC63DAF19}"/>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a:t>
            </a:r>
          </a:p>
        </p:txBody>
      </p:sp>
      <p:sp>
        <p:nvSpPr>
          <p:cNvPr id="21" name="ZoneTexte 20">
            <a:extLst>
              <a:ext uri="{FF2B5EF4-FFF2-40B4-BE49-F238E27FC236}">
                <a16:creationId xmlns:a16="http://schemas.microsoft.com/office/drawing/2014/main" id="{AF1D24AF-15ED-45A5-884A-9555B939AADA}"/>
              </a:ext>
            </a:extLst>
          </p:cNvPr>
          <p:cNvSpPr txBox="1"/>
          <p:nvPr/>
        </p:nvSpPr>
        <p:spPr>
          <a:xfrm>
            <a:off x="575644" y="4506141"/>
            <a:ext cx="2043479" cy="369332"/>
          </a:xfrm>
          <a:prstGeom prst="rect">
            <a:avLst/>
          </a:prstGeom>
          <a:noFill/>
        </p:spPr>
        <p:txBody>
          <a:bodyPr wrap="square" rtlCol="0">
            <a:spAutoFit/>
          </a:bodyPr>
          <a:lstStyle/>
          <a:p>
            <a:pPr algn="ctr"/>
            <a:r>
              <a:rPr lang="fr-FR" b="1" dirty="0">
                <a:solidFill>
                  <a:schemeClr val="bg1"/>
                </a:solidFill>
                <a:latin typeface="Times New Roman" panose="02020603050405020304" pitchFamily="18" charset="0"/>
                <a:cs typeface="Times New Roman" panose="02020603050405020304" pitchFamily="18" charset="0"/>
              </a:rPr>
              <a:t>Android Studio</a:t>
            </a:r>
          </a:p>
        </p:txBody>
      </p:sp>
    </p:spTree>
    <p:extLst>
      <p:ext uri="{BB962C8B-B14F-4D97-AF65-F5344CB8AC3E}">
        <p14:creationId xmlns:p14="http://schemas.microsoft.com/office/powerpoint/2010/main" val="243760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anim calcmode="lin" valueType="num">
                                      <p:cBhvr>
                                        <p:cTn id="36" dur="500" fill="hold"/>
                                        <p:tgtEl>
                                          <p:spTgt spid="20"/>
                                        </p:tgtEl>
                                        <p:attrNameLst>
                                          <p:attrName>ppt_x</p:attrName>
                                        </p:attrNameLst>
                                      </p:cBhvr>
                                      <p:tavLst>
                                        <p:tav tm="0">
                                          <p:val>
                                            <p:strVal val="#ppt_x"/>
                                          </p:val>
                                        </p:tav>
                                        <p:tav tm="100000">
                                          <p:val>
                                            <p:strVal val="#ppt_x"/>
                                          </p:val>
                                        </p:tav>
                                      </p:tavLst>
                                    </p:anim>
                                    <p:anim calcmode="lin" valueType="num">
                                      <p:cBhvr>
                                        <p:cTn id="37" dur="500" fill="hold"/>
                                        <p:tgtEl>
                                          <p:spTgt spid="20"/>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2"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anim calcmode="lin" valueType="num">
                                      <p:cBhvr>
                                        <p:cTn id="42" dur="500" fill="hold"/>
                                        <p:tgtEl>
                                          <p:spTgt spid="19"/>
                                        </p:tgtEl>
                                        <p:attrNameLst>
                                          <p:attrName>ppt_x</p:attrName>
                                        </p:attrNameLst>
                                      </p:cBhvr>
                                      <p:tavLst>
                                        <p:tav tm="0">
                                          <p:val>
                                            <p:strVal val="#ppt_x"/>
                                          </p:val>
                                        </p:tav>
                                        <p:tav tm="100000">
                                          <p:val>
                                            <p:strVal val="#ppt_x"/>
                                          </p:val>
                                        </p:tav>
                                      </p:tavLst>
                                    </p:anim>
                                    <p:anim calcmode="lin" valueType="num">
                                      <p:cBhvr>
                                        <p:cTn id="43" dur="500" fill="hold"/>
                                        <p:tgtEl>
                                          <p:spTgt spid="19"/>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anim calcmode="lin" valueType="num">
                                      <p:cBhvr>
                                        <p:cTn id="48" dur="500" fill="hold"/>
                                        <p:tgtEl>
                                          <p:spTgt spid="15"/>
                                        </p:tgtEl>
                                        <p:attrNameLst>
                                          <p:attrName>ppt_x</p:attrName>
                                        </p:attrNameLst>
                                      </p:cBhvr>
                                      <p:tavLst>
                                        <p:tav tm="0">
                                          <p:val>
                                            <p:strVal val="#ppt_x"/>
                                          </p:val>
                                        </p:tav>
                                        <p:tav tm="100000">
                                          <p:val>
                                            <p:strVal val="#ppt_x"/>
                                          </p:val>
                                        </p:tav>
                                      </p:tavLst>
                                    </p:anim>
                                    <p:anim calcmode="lin" valueType="num">
                                      <p:cBhvr>
                                        <p:cTn id="49" dur="500" fill="hold"/>
                                        <p:tgtEl>
                                          <p:spTgt spid="15"/>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42"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anim calcmode="lin" valueType="num">
                                      <p:cBhvr>
                                        <p:cTn id="54" dur="500" fill="hold"/>
                                        <p:tgtEl>
                                          <p:spTgt spid="11"/>
                                        </p:tgtEl>
                                        <p:attrNameLst>
                                          <p:attrName>ppt_x</p:attrName>
                                        </p:attrNameLst>
                                      </p:cBhvr>
                                      <p:tavLst>
                                        <p:tav tm="0">
                                          <p:val>
                                            <p:strVal val="#ppt_x"/>
                                          </p:val>
                                        </p:tav>
                                        <p:tav tm="100000">
                                          <p:val>
                                            <p:strVal val="#ppt_x"/>
                                          </p:val>
                                        </p:tav>
                                      </p:tavLst>
                                    </p:anim>
                                    <p:anim calcmode="lin" valueType="num">
                                      <p:cBhvr>
                                        <p:cTn id="5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30AA370-02E7-4D39-86BA-CFBBE1C7F858}"/>
              </a:ext>
            </a:extLst>
          </p:cNvPr>
          <p:cNvSpPr/>
          <p:nvPr/>
        </p:nvSpPr>
        <p:spPr>
          <a:xfrm>
            <a:off x="0" y="5760782"/>
            <a:ext cx="2632363" cy="410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TextBox 41">
            <a:extLst>
              <a:ext uri="{FF2B5EF4-FFF2-40B4-BE49-F238E27FC236}">
                <a16:creationId xmlns:a16="http://schemas.microsoft.com/office/drawing/2014/main" id="{7A849336-173C-4F0D-955F-446F5AEB0B04}"/>
              </a:ext>
            </a:extLst>
          </p:cNvPr>
          <p:cNvSpPr txBox="1"/>
          <p:nvPr/>
        </p:nvSpPr>
        <p:spPr>
          <a:xfrm>
            <a:off x="3929185" y="3444765"/>
            <a:ext cx="2411425" cy="861774"/>
          </a:xfrm>
          <a:prstGeom prst="rect">
            <a:avLst/>
          </a:prstGeom>
          <a:noFill/>
        </p:spPr>
        <p:txBody>
          <a:bodyPr wrap="square" lIns="0" tIns="0" rIns="0" bIns="0" rtlCol="0">
            <a:spAutoFit/>
          </a:bodyPr>
          <a:lstStyle/>
          <a:p>
            <a:pPr algn="ctr"/>
            <a:r>
              <a:rPr lang="en-US" altLang="ko-KR" sz="2800" dirty="0">
                <a:solidFill>
                  <a:schemeClr val="accent2"/>
                </a:solidFill>
                <a:latin typeface="Oswald"/>
                <a:ea typeface="Oswald"/>
                <a:cs typeface="Oswald"/>
              </a:rPr>
              <a:t>Conception du </a:t>
            </a:r>
            <a:r>
              <a:rPr lang="fr-FR" altLang="ko-KR" sz="2800" dirty="0">
                <a:solidFill>
                  <a:schemeClr val="accent2"/>
                </a:solidFill>
                <a:latin typeface="Oswald"/>
                <a:ea typeface="Oswald"/>
                <a:cs typeface="Oswald"/>
              </a:rPr>
              <a:t>système</a:t>
            </a:r>
          </a:p>
        </p:txBody>
      </p:sp>
      <p:sp>
        <p:nvSpPr>
          <p:cNvPr id="6" name="TextBox 44">
            <a:extLst>
              <a:ext uri="{FF2B5EF4-FFF2-40B4-BE49-F238E27FC236}">
                <a16:creationId xmlns:a16="http://schemas.microsoft.com/office/drawing/2014/main" id="{C8CF18ED-F200-42B8-86ED-1D74AD7D2098}"/>
              </a:ext>
            </a:extLst>
          </p:cNvPr>
          <p:cNvSpPr txBox="1"/>
          <p:nvPr/>
        </p:nvSpPr>
        <p:spPr>
          <a:xfrm>
            <a:off x="2204340" y="4160623"/>
            <a:ext cx="2486782" cy="861774"/>
          </a:xfrm>
          <a:prstGeom prst="rect">
            <a:avLst/>
          </a:prstGeom>
          <a:noFill/>
        </p:spPr>
        <p:txBody>
          <a:bodyPr wrap="square" lIns="0" tIns="0" rIns="0" bIns="0" rtlCol="0">
            <a:spAutoFit/>
          </a:bodyPr>
          <a:lstStyle/>
          <a:p>
            <a:pPr algn="ctr"/>
            <a:r>
              <a:rPr lang="en-US" altLang="ko-KR" sz="2800" dirty="0">
                <a:solidFill>
                  <a:schemeClr val="accent1"/>
                </a:solidFill>
                <a:latin typeface="Oswald"/>
                <a:ea typeface="Oswald"/>
                <a:cs typeface="Oswald"/>
                <a:sym typeface="Arial"/>
              </a:rPr>
              <a:t>Etude </a:t>
            </a:r>
          </a:p>
          <a:p>
            <a:pPr algn="ctr"/>
            <a:r>
              <a:rPr lang="fr-FR" altLang="ko-KR" sz="2800" dirty="0">
                <a:solidFill>
                  <a:schemeClr val="accent1"/>
                </a:solidFill>
                <a:latin typeface="Oswald"/>
                <a:ea typeface="Oswald"/>
                <a:cs typeface="Oswald"/>
                <a:sym typeface="Arial"/>
              </a:rPr>
              <a:t>Préliminaire</a:t>
            </a:r>
          </a:p>
        </p:txBody>
      </p:sp>
      <p:sp>
        <p:nvSpPr>
          <p:cNvPr id="7" name="평행 사변형 3">
            <a:extLst>
              <a:ext uri="{FF2B5EF4-FFF2-40B4-BE49-F238E27FC236}">
                <a16:creationId xmlns:a16="http://schemas.microsoft.com/office/drawing/2014/main" id="{7EDF08D4-FCBD-4475-A53C-875AE6BEAF33}"/>
              </a:ext>
            </a:extLst>
          </p:cNvPr>
          <p:cNvSpPr/>
          <p:nvPr/>
        </p:nvSpPr>
        <p:spPr>
          <a:xfrm rot="16200000" flipH="1">
            <a:off x="2282727" y="5427202"/>
            <a:ext cx="1064164" cy="376172"/>
          </a:xfrm>
          <a:prstGeom prst="parallelogram">
            <a:avLst>
              <a:gd name="adj" fmla="val 1032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평행 사변형 42">
            <a:extLst>
              <a:ext uri="{FF2B5EF4-FFF2-40B4-BE49-F238E27FC236}">
                <a16:creationId xmlns:a16="http://schemas.microsoft.com/office/drawing/2014/main" id="{A474AC9F-D3CE-4BB2-9516-12E733E63EEB}"/>
              </a:ext>
            </a:extLst>
          </p:cNvPr>
          <p:cNvSpPr/>
          <p:nvPr/>
        </p:nvSpPr>
        <p:spPr>
          <a:xfrm>
            <a:off x="2626720" y="5083203"/>
            <a:ext cx="2045995" cy="376492"/>
          </a:xfrm>
          <a:prstGeom prst="parallelogram">
            <a:avLst>
              <a:gd name="adj" fmla="val 962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평행 사변형 49">
            <a:extLst>
              <a:ext uri="{FF2B5EF4-FFF2-40B4-BE49-F238E27FC236}">
                <a16:creationId xmlns:a16="http://schemas.microsoft.com/office/drawing/2014/main" id="{58E0431A-9EEF-4F2F-AE6C-4AEA0CACC47B}"/>
              </a:ext>
            </a:extLst>
          </p:cNvPr>
          <p:cNvSpPr/>
          <p:nvPr/>
        </p:nvSpPr>
        <p:spPr>
          <a:xfrm rot="16200000" flipH="1">
            <a:off x="4045627" y="4678721"/>
            <a:ext cx="1064164" cy="376172"/>
          </a:xfrm>
          <a:prstGeom prst="parallelogram">
            <a:avLst>
              <a:gd name="adj" fmla="val 103225"/>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 name="평행 사변형 66">
            <a:extLst>
              <a:ext uri="{FF2B5EF4-FFF2-40B4-BE49-F238E27FC236}">
                <a16:creationId xmlns:a16="http://schemas.microsoft.com/office/drawing/2014/main" id="{8341ECCD-B410-4108-A8FA-2E86BC6D31B2}"/>
              </a:ext>
            </a:extLst>
          </p:cNvPr>
          <p:cNvSpPr/>
          <p:nvPr/>
        </p:nvSpPr>
        <p:spPr>
          <a:xfrm>
            <a:off x="4389621" y="4334723"/>
            <a:ext cx="2045995" cy="376492"/>
          </a:xfrm>
          <a:prstGeom prst="parallelogram">
            <a:avLst>
              <a:gd name="adj" fmla="val 962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 name="평행 사변형 67">
            <a:extLst>
              <a:ext uri="{FF2B5EF4-FFF2-40B4-BE49-F238E27FC236}">
                <a16:creationId xmlns:a16="http://schemas.microsoft.com/office/drawing/2014/main" id="{A200B6F8-4E64-42B2-ABFB-272390E10505}"/>
              </a:ext>
            </a:extLst>
          </p:cNvPr>
          <p:cNvSpPr/>
          <p:nvPr/>
        </p:nvSpPr>
        <p:spPr>
          <a:xfrm rot="16200000" flipH="1">
            <a:off x="5808528" y="3930241"/>
            <a:ext cx="1064164" cy="376172"/>
          </a:xfrm>
          <a:prstGeom prst="parallelogram">
            <a:avLst>
              <a:gd name="adj" fmla="val 103225"/>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2" name="평행 사변형 68">
            <a:extLst>
              <a:ext uri="{FF2B5EF4-FFF2-40B4-BE49-F238E27FC236}">
                <a16:creationId xmlns:a16="http://schemas.microsoft.com/office/drawing/2014/main" id="{CC9027C6-C84B-4B36-A1D7-3357BA174D53}"/>
              </a:ext>
            </a:extLst>
          </p:cNvPr>
          <p:cNvSpPr/>
          <p:nvPr/>
        </p:nvSpPr>
        <p:spPr>
          <a:xfrm>
            <a:off x="6152522" y="3586243"/>
            <a:ext cx="2045995" cy="376492"/>
          </a:xfrm>
          <a:prstGeom prst="parallelogram">
            <a:avLst>
              <a:gd name="adj" fmla="val 962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3" name="평행 사변형 69">
            <a:extLst>
              <a:ext uri="{FF2B5EF4-FFF2-40B4-BE49-F238E27FC236}">
                <a16:creationId xmlns:a16="http://schemas.microsoft.com/office/drawing/2014/main" id="{EE2F97C7-87C4-4847-B031-262AE9953807}"/>
              </a:ext>
            </a:extLst>
          </p:cNvPr>
          <p:cNvSpPr/>
          <p:nvPr/>
        </p:nvSpPr>
        <p:spPr>
          <a:xfrm rot="16200000" flipH="1">
            <a:off x="7571429" y="3181761"/>
            <a:ext cx="1064164" cy="376172"/>
          </a:xfrm>
          <a:prstGeom prst="parallelogram">
            <a:avLst>
              <a:gd name="adj" fmla="val 103225"/>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4" name="평행 사변형 70">
            <a:extLst>
              <a:ext uri="{FF2B5EF4-FFF2-40B4-BE49-F238E27FC236}">
                <a16:creationId xmlns:a16="http://schemas.microsoft.com/office/drawing/2014/main" id="{4086FBC6-AC44-4AB6-A535-E6E341F71A96}"/>
              </a:ext>
            </a:extLst>
          </p:cNvPr>
          <p:cNvSpPr/>
          <p:nvPr/>
        </p:nvSpPr>
        <p:spPr>
          <a:xfrm>
            <a:off x="7915423" y="2837763"/>
            <a:ext cx="2045995" cy="376492"/>
          </a:xfrm>
          <a:prstGeom prst="parallelogram">
            <a:avLst>
              <a:gd name="adj" fmla="val 962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5" name="ZoneTexte 14"/>
          <p:cNvSpPr txBox="1"/>
          <p:nvPr/>
        </p:nvSpPr>
        <p:spPr>
          <a:xfrm>
            <a:off x="76106" y="5278171"/>
            <a:ext cx="2738703" cy="523220"/>
          </a:xfrm>
          <a:prstGeom prst="rect">
            <a:avLst/>
          </a:prstGeom>
          <a:noFill/>
        </p:spPr>
        <p:txBody>
          <a:bodyPr wrap="square" rtlCol="0">
            <a:spAutoFit/>
          </a:bodyPr>
          <a:lstStyle/>
          <a:p>
            <a:r>
              <a:rPr lang="fr-FR" sz="2800" dirty="0">
                <a:solidFill>
                  <a:schemeClr val="accent6">
                    <a:lumMod val="75000"/>
                  </a:schemeClr>
                </a:solidFill>
                <a:latin typeface="Oswald"/>
                <a:ea typeface="Oswald"/>
                <a:cs typeface="Oswald"/>
              </a:rPr>
              <a:t>Cadre Général</a:t>
            </a:r>
          </a:p>
        </p:txBody>
      </p:sp>
      <p:sp>
        <p:nvSpPr>
          <p:cNvPr id="16" name="TextBox 41">
            <a:extLst>
              <a:ext uri="{FF2B5EF4-FFF2-40B4-BE49-F238E27FC236}">
                <a16:creationId xmlns:a16="http://schemas.microsoft.com/office/drawing/2014/main" id="{7A849336-173C-4F0D-955F-446F5AEB0B04}"/>
              </a:ext>
            </a:extLst>
          </p:cNvPr>
          <p:cNvSpPr txBox="1"/>
          <p:nvPr/>
        </p:nvSpPr>
        <p:spPr>
          <a:xfrm>
            <a:off x="5821908" y="2728132"/>
            <a:ext cx="2411425" cy="861774"/>
          </a:xfrm>
          <a:prstGeom prst="rect">
            <a:avLst/>
          </a:prstGeom>
          <a:noFill/>
        </p:spPr>
        <p:txBody>
          <a:bodyPr wrap="square" lIns="0" tIns="0" rIns="0" bIns="0" rtlCol="0">
            <a:spAutoFit/>
          </a:bodyPr>
          <a:lstStyle/>
          <a:p>
            <a:pPr algn="ctr"/>
            <a:r>
              <a:rPr lang="fr-FR" altLang="ko-KR" sz="2800" dirty="0">
                <a:solidFill>
                  <a:schemeClr val="accent3"/>
                </a:solidFill>
                <a:latin typeface="Oswald"/>
                <a:ea typeface="Oswald"/>
                <a:cs typeface="Oswald"/>
              </a:rPr>
              <a:t>Réalisation</a:t>
            </a:r>
            <a:r>
              <a:rPr lang="en-US" altLang="ko-KR" sz="2800" dirty="0">
                <a:solidFill>
                  <a:schemeClr val="accent3"/>
                </a:solidFill>
                <a:latin typeface="Oswald"/>
                <a:ea typeface="Oswald"/>
                <a:cs typeface="Oswald"/>
              </a:rPr>
              <a:t> du </a:t>
            </a:r>
            <a:r>
              <a:rPr lang="fr-FR" altLang="ko-KR" sz="2800" dirty="0">
                <a:solidFill>
                  <a:schemeClr val="accent3"/>
                </a:solidFill>
                <a:latin typeface="Oswald"/>
                <a:ea typeface="Oswald"/>
                <a:cs typeface="Oswald"/>
              </a:rPr>
              <a:t>système</a:t>
            </a:r>
          </a:p>
        </p:txBody>
      </p:sp>
      <p:sp>
        <p:nvSpPr>
          <p:cNvPr id="17" name="TextBox 41">
            <a:extLst>
              <a:ext uri="{FF2B5EF4-FFF2-40B4-BE49-F238E27FC236}">
                <a16:creationId xmlns:a16="http://schemas.microsoft.com/office/drawing/2014/main" id="{7A849336-173C-4F0D-955F-446F5AEB0B04}"/>
              </a:ext>
            </a:extLst>
          </p:cNvPr>
          <p:cNvSpPr txBox="1"/>
          <p:nvPr/>
        </p:nvSpPr>
        <p:spPr>
          <a:xfrm>
            <a:off x="7915423" y="1921594"/>
            <a:ext cx="2411425" cy="861774"/>
          </a:xfrm>
          <a:prstGeom prst="rect">
            <a:avLst/>
          </a:prstGeom>
          <a:noFill/>
        </p:spPr>
        <p:txBody>
          <a:bodyPr wrap="square" lIns="0" tIns="0" rIns="0" bIns="0" rtlCol="0">
            <a:spAutoFit/>
          </a:bodyPr>
          <a:lstStyle/>
          <a:p>
            <a:pPr algn="ctr"/>
            <a:r>
              <a:rPr lang="en-US" altLang="ko-KR" sz="2800" dirty="0">
                <a:solidFill>
                  <a:schemeClr val="accent4"/>
                </a:solidFill>
                <a:latin typeface="Oswald"/>
                <a:ea typeface="Oswald"/>
                <a:cs typeface="Oswald"/>
              </a:rPr>
              <a:t>Conclusions</a:t>
            </a:r>
          </a:p>
          <a:p>
            <a:pPr algn="ctr"/>
            <a:r>
              <a:rPr lang="en-US" altLang="ko-KR" sz="2800" dirty="0">
                <a:solidFill>
                  <a:schemeClr val="accent4"/>
                </a:solidFill>
                <a:latin typeface="Oswald"/>
                <a:ea typeface="Oswald"/>
                <a:cs typeface="Oswald"/>
              </a:rPr>
              <a:t>Perspectives</a:t>
            </a:r>
          </a:p>
        </p:txBody>
      </p:sp>
      <p:pic>
        <p:nvPicPr>
          <p:cNvPr id="18" name="Picture 6" descr="7 Tips for Developing an Employee Engagement Plan - AIH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588" y="4045882"/>
            <a:ext cx="4721412" cy="2464578"/>
          </a:xfrm>
          <a:prstGeom prst="rect">
            <a:avLst/>
          </a:prstGeom>
          <a:noFill/>
          <a:extLst>
            <a:ext uri="{909E8E84-426E-40DD-AFC4-6F175D3DCCD1}">
              <a14:hiddenFill xmlns:a14="http://schemas.microsoft.com/office/drawing/2010/main">
                <a:solidFill>
                  <a:srgbClr val="FFFFFF"/>
                </a:solidFill>
              </a14:hiddenFill>
            </a:ext>
          </a:extLst>
        </p:spPr>
      </p:pic>
      <p:sp>
        <p:nvSpPr>
          <p:cNvPr id="19" name="Ellipse 18"/>
          <p:cNvSpPr/>
          <p:nvPr/>
        </p:nvSpPr>
        <p:spPr>
          <a:xfrm>
            <a:off x="11520516" y="6225589"/>
            <a:ext cx="544876"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Tree>
    <p:extLst>
      <p:ext uri="{BB962C8B-B14F-4D97-AF65-F5344CB8AC3E}">
        <p14:creationId xmlns:p14="http://schemas.microsoft.com/office/powerpoint/2010/main" val="402427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50"/>
                                        <p:tgtEl>
                                          <p:spTgt spid="1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250"/>
                                        <p:tgtEl>
                                          <p:spTgt spid="16"/>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250"/>
                                        <p:tgtEl>
                                          <p:spTgt spid="13"/>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F049298A-9F6E-4BBC-BF50-9AD9BAD59A78}"/>
              </a:ext>
            </a:extLst>
          </p:cNvPr>
          <p:cNvGrpSpPr/>
          <p:nvPr/>
        </p:nvGrpSpPr>
        <p:grpSpPr>
          <a:xfrm>
            <a:off x="0" y="-81018"/>
            <a:ext cx="6462494" cy="1046535"/>
            <a:chOff x="2775150" y="977475"/>
            <a:chExt cx="4917264" cy="943925"/>
          </a:xfrm>
        </p:grpSpPr>
        <p:sp>
          <p:nvSpPr>
            <p:cNvPr id="3" name="Google Shape;890;p32">
              <a:extLst>
                <a:ext uri="{FF2B5EF4-FFF2-40B4-BE49-F238E27FC236}">
                  <a16:creationId xmlns:a16="http://schemas.microsoft.com/office/drawing/2014/main" id="{0292F5EF-D721-4FD2-B5B9-AFB090C7B30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3177F411-0324-4C26-B16B-30C978EDDD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E7427753-6D87-455B-AA3E-30E6E25DB147}"/>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37A0B8C4-B27B-4D2E-8D4A-6E6D50277DFE}"/>
                </a:ext>
              </a:extLst>
            </p:cNvPr>
            <p:cNvSpPr/>
            <p:nvPr/>
          </p:nvSpPr>
          <p:spPr>
            <a:xfrm>
              <a:off x="3268475" y="1198291"/>
              <a:ext cx="4423939"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a:t>
              </a:r>
              <a:r>
                <a:rPr lang="fr-FR" sz="2400" b="1" kern="0" dirty="0">
                  <a:latin typeface="Times New Roman" panose="02020603050405020304" pitchFamily="18" charset="0"/>
                  <a:cs typeface="Times New Roman" panose="02020603050405020304" pitchFamily="18" charset="0"/>
                </a:rPr>
                <a:t> Intelligence Artificielle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sp>
        <p:nvSpPr>
          <p:cNvPr id="9" name="Ellipse 8">
            <a:extLst>
              <a:ext uri="{FF2B5EF4-FFF2-40B4-BE49-F238E27FC236}">
                <a16:creationId xmlns:a16="http://schemas.microsoft.com/office/drawing/2014/main" id="{0FFEAD7D-9845-4A60-999F-B1AEB706845B}"/>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19</a:t>
            </a:r>
          </a:p>
        </p:txBody>
      </p:sp>
      <p:pic>
        <p:nvPicPr>
          <p:cNvPr id="11" name="Image 10">
            <a:extLst>
              <a:ext uri="{FF2B5EF4-FFF2-40B4-BE49-F238E27FC236}">
                <a16:creationId xmlns:a16="http://schemas.microsoft.com/office/drawing/2014/main" id="{A72149A4-B438-4889-87B5-5183514079DA}"/>
              </a:ext>
            </a:extLst>
          </p:cNvPr>
          <p:cNvPicPr>
            <a:picLocks noChangeAspect="1"/>
          </p:cNvPicPr>
          <p:nvPr/>
        </p:nvPicPr>
        <p:blipFill>
          <a:blip r:embed="rId3"/>
          <a:stretch>
            <a:fillRect/>
          </a:stretch>
        </p:blipFill>
        <p:spPr>
          <a:xfrm>
            <a:off x="437293" y="2481192"/>
            <a:ext cx="7155493" cy="3014077"/>
          </a:xfrm>
          <a:prstGeom prst="rect">
            <a:avLst/>
          </a:prstGeom>
        </p:spPr>
      </p:pic>
      <p:sp>
        <p:nvSpPr>
          <p:cNvPr id="12" name="Flèche : chevron 11">
            <a:extLst>
              <a:ext uri="{FF2B5EF4-FFF2-40B4-BE49-F238E27FC236}">
                <a16:creationId xmlns:a16="http://schemas.microsoft.com/office/drawing/2014/main" id="{F75D7BD9-271D-4580-9BED-9CB8FF82D9C9}"/>
              </a:ext>
            </a:extLst>
          </p:cNvPr>
          <p:cNvSpPr/>
          <p:nvPr/>
        </p:nvSpPr>
        <p:spPr>
          <a:xfrm>
            <a:off x="2927953" y="1456542"/>
            <a:ext cx="706582" cy="706581"/>
          </a:xfrm>
          <a:prstGeom prst="chevron">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Flèche : pentagone 12">
            <a:extLst>
              <a:ext uri="{FF2B5EF4-FFF2-40B4-BE49-F238E27FC236}">
                <a16:creationId xmlns:a16="http://schemas.microsoft.com/office/drawing/2014/main" id="{8F8FAC70-18E6-46C2-BD1A-524D33F31C87}"/>
              </a:ext>
            </a:extLst>
          </p:cNvPr>
          <p:cNvSpPr/>
          <p:nvPr/>
        </p:nvSpPr>
        <p:spPr>
          <a:xfrm>
            <a:off x="0" y="1456542"/>
            <a:ext cx="3158836" cy="706581"/>
          </a:xfrm>
          <a:prstGeom prst="homePlat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400" b="1" dirty="0">
                <a:latin typeface="Times New Roman" panose="02020603050405020304" pitchFamily="18" charset="0"/>
                <a:cs typeface="Times New Roman" panose="02020603050405020304" pitchFamily="18" charset="0"/>
              </a:rPr>
              <a:t>Base de données </a:t>
            </a:r>
          </a:p>
        </p:txBody>
      </p:sp>
      <p:sp>
        <p:nvSpPr>
          <p:cNvPr id="7" name="Flèche droite 6"/>
          <p:cNvSpPr/>
          <p:nvPr/>
        </p:nvSpPr>
        <p:spPr>
          <a:xfrm>
            <a:off x="7323365" y="2823716"/>
            <a:ext cx="1257300" cy="55592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9078686" y="2559098"/>
            <a:ext cx="2645228" cy="400110"/>
          </a:xfrm>
          <a:prstGeom prst="rect">
            <a:avLst/>
          </a:prstGeom>
          <a:noFill/>
        </p:spPr>
        <p:txBody>
          <a:bodyPr wrap="square" rtlCol="0">
            <a:spAutoFit/>
          </a:bodyPr>
          <a:lstStyle/>
          <a:p>
            <a:pPr algn="ctr"/>
            <a:r>
              <a:rPr lang="fr-FR" sz="2000" b="1" dirty="0">
                <a:solidFill>
                  <a:srgbClr val="FF0000"/>
                </a:solidFill>
                <a:latin typeface="Times New Roman" panose="02020603050405020304" pitchFamily="18" charset="0"/>
                <a:cs typeface="Times New Roman" panose="02020603050405020304" pitchFamily="18" charset="0"/>
              </a:rPr>
              <a:t>3276 Echantillons </a:t>
            </a:r>
          </a:p>
        </p:txBody>
      </p:sp>
      <p:cxnSp>
        <p:nvCxnSpPr>
          <p:cNvPr id="14" name="Connecteur droit avec flèche 13"/>
          <p:cNvCxnSpPr/>
          <p:nvPr/>
        </p:nvCxnSpPr>
        <p:spPr>
          <a:xfrm flipH="1">
            <a:off x="9119507" y="3037114"/>
            <a:ext cx="612324" cy="751115"/>
          </a:xfrm>
          <a:prstGeom prst="straightConnector1">
            <a:avLst/>
          </a:prstGeom>
          <a:ln>
            <a:solidFill>
              <a:srgbClr val="F19658"/>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7756071" y="4180114"/>
            <a:ext cx="1975758" cy="400110"/>
          </a:xfrm>
          <a:prstGeom prst="rect">
            <a:avLst/>
          </a:prstGeom>
          <a:noFill/>
        </p:spPr>
        <p:txBody>
          <a:bodyPr wrap="square" rtlCol="0">
            <a:spAutoFit/>
          </a:bodyPr>
          <a:lstStyle/>
          <a:p>
            <a:r>
              <a:rPr lang="fr-FR" sz="2000" dirty="0">
                <a:latin typeface="Times New Roman" panose="02020603050405020304" pitchFamily="18" charset="0"/>
                <a:cs typeface="Times New Roman" panose="02020603050405020304" pitchFamily="18" charset="0"/>
              </a:rPr>
              <a:t>Potable: 1998</a:t>
            </a:r>
          </a:p>
        </p:txBody>
      </p:sp>
      <p:cxnSp>
        <p:nvCxnSpPr>
          <p:cNvPr id="17" name="Connecteur droit avec flèche 16"/>
          <p:cNvCxnSpPr/>
          <p:nvPr/>
        </p:nvCxnSpPr>
        <p:spPr>
          <a:xfrm>
            <a:off x="10270672" y="3037114"/>
            <a:ext cx="636814" cy="7511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p:cNvSpPr txBox="1"/>
          <p:nvPr/>
        </p:nvSpPr>
        <p:spPr>
          <a:xfrm>
            <a:off x="10009414" y="4192288"/>
            <a:ext cx="2237016" cy="400110"/>
          </a:xfrm>
          <a:prstGeom prst="rect">
            <a:avLst/>
          </a:prstGeom>
          <a:noFill/>
        </p:spPr>
        <p:txBody>
          <a:bodyPr wrap="square" rtlCol="0">
            <a:spAutoFit/>
          </a:bodyPr>
          <a:lstStyle/>
          <a:p>
            <a:r>
              <a:rPr lang="fr-FR" sz="2000" dirty="0">
                <a:latin typeface="Times New Roman" panose="02020603050405020304" pitchFamily="18" charset="0"/>
                <a:cs typeface="Times New Roman" panose="02020603050405020304" pitchFamily="18" charset="0"/>
              </a:rPr>
              <a:t>Non Potable: 1278</a:t>
            </a:r>
          </a:p>
        </p:txBody>
      </p:sp>
    </p:spTree>
    <p:extLst>
      <p:ext uri="{BB962C8B-B14F-4D97-AF65-F5344CB8AC3E}">
        <p14:creationId xmlns:p14="http://schemas.microsoft.com/office/powerpoint/2010/main" val="18043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F049298A-9F6E-4BBC-BF50-9AD9BAD59A78}"/>
              </a:ext>
            </a:extLst>
          </p:cNvPr>
          <p:cNvGrpSpPr/>
          <p:nvPr/>
        </p:nvGrpSpPr>
        <p:grpSpPr>
          <a:xfrm>
            <a:off x="0" y="-81018"/>
            <a:ext cx="5590120" cy="1046535"/>
            <a:chOff x="2775150" y="977475"/>
            <a:chExt cx="4253481" cy="943925"/>
          </a:xfrm>
        </p:grpSpPr>
        <p:sp>
          <p:nvSpPr>
            <p:cNvPr id="3" name="Google Shape;890;p32">
              <a:extLst>
                <a:ext uri="{FF2B5EF4-FFF2-40B4-BE49-F238E27FC236}">
                  <a16:creationId xmlns:a16="http://schemas.microsoft.com/office/drawing/2014/main" id="{0292F5EF-D721-4FD2-B5B9-AFB090C7B30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3177F411-0324-4C26-B16B-30C978EDDD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E7427753-6D87-455B-AA3E-30E6E25DB147}"/>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grpSp>
      <p:sp>
        <p:nvSpPr>
          <p:cNvPr id="9" name="Ellipse 8">
            <a:extLst>
              <a:ext uri="{FF2B5EF4-FFF2-40B4-BE49-F238E27FC236}">
                <a16:creationId xmlns:a16="http://schemas.microsoft.com/office/drawing/2014/main" id="{0FFEAD7D-9845-4A60-999F-B1AEB706845B}"/>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20</a:t>
            </a:r>
          </a:p>
        </p:txBody>
      </p:sp>
      <p:sp>
        <p:nvSpPr>
          <p:cNvPr id="12" name="Flèche : chevron 11">
            <a:extLst>
              <a:ext uri="{FF2B5EF4-FFF2-40B4-BE49-F238E27FC236}">
                <a16:creationId xmlns:a16="http://schemas.microsoft.com/office/drawing/2014/main" id="{F75D7BD9-271D-4580-9BED-9CB8FF82D9C9}"/>
              </a:ext>
            </a:extLst>
          </p:cNvPr>
          <p:cNvSpPr/>
          <p:nvPr/>
        </p:nvSpPr>
        <p:spPr>
          <a:xfrm>
            <a:off x="2927953" y="1456542"/>
            <a:ext cx="706582" cy="706581"/>
          </a:xfrm>
          <a:prstGeom prst="chevron">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Flèche : pentagone 12">
            <a:extLst>
              <a:ext uri="{FF2B5EF4-FFF2-40B4-BE49-F238E27FC236}">
                <a16:creationId xmlns:a16="http://schemas.microsoft.com/office/drawing/2014/main" id="{8F8FAC70-18E6-46C2-BD1A-524D33F31C87}"/>
              </a:ext>
            </a:extLst>
          </p:cNvPr>
          <p:cNvSpPr/>
          <p:nvPr/>
        </p:nvSpPr>
        <p:spPr>
          <a:xfrm>
            <a:off x="0" y="1456542"/>
            <a:ext cx="3158836" cy="706581"/>
          </a:xfrm>
          <a:prstGeom prst="homePlat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400" b="1" dirty="0">
                <a:latin typeface="Times New Roman" panose="02020603050405020304" pitchFamily="18" charset="0"/>
                <a:cs typeface="Times New Roman" panose="02020603050405020304" pitchFamily="18" charset="0"/>
              </a:rPr>
              <a:t>Prétraitement de données </a:t>
            </a:r>
          </a:p>
        </p:txBody>
      </p:sp>
      <p:sp>
        <p:nvSpPr>
          <p:cNvPr id="14" name="Google Shape;893;p32">
            <a:extLst>
              <a:ext uri="{FF2B5EF4-FFF2-40B4-BE49-F238E27FC236}">
                <a16:creationId xmlns:a16="http://schemas.microsoft.com/office/drawing/2014/main" id="{37A0B8C4-B27B-4D2E-8D4A-6E6D50277DFE}"/>
              </a:ext>
            </a:extLst>
          </p:cNvPr>
          <p:cNvSpPr/>
          <p:nvPr/>
        </p:nvSpPr>
        <p:spPr>
          <a:xfrm>
            <a:off x="648350" y="163802"/>
            <a:ext cx="5814144" cy="588057"/>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a:t>
            </a:r>
            <a:r>
              <a:rPr lang="fr-FR" sz="2400" b="1" kern="0" dirty="0">
                <a:latin typeface="Times New Roman" panose="02020603050405020304" pitchFamily="18" charset="0"/>
                <a:cs typeface="Times New Roman" panose="02020603050405020304" pitchFamily="18" charset="0"/>
              </a:rPr>
              <a:t> Intelligence Artificielle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pic>
        <p:nvPicPr>
          <p:cNvPr id="15" name="Image 14">
            <a:extLst>
              <a:ext uri="{FF2B5EF4-FFF2-40B4-BE49-F238E27FC236}">
                <a16:creationId xmlns:a16="http://schemas.microsoft.com/office/drawing/2014/main" id="{F2F5E6BF-14E7-40C8-8634-12C14C20A8FA}"/>
              </a:ext>
            </a:extLst>
          </p:cNvPr>
          <p:cNvPicPr>
            <a:picLocks noChangeAspect="1"/>
          </p:cNvPicPr>
          <p:nvPr/>
        </p:nvPicPr>
        <p:blipFill>
          <a:blip r:embed="rId3"/>
          <a:stretch>
            <a:fillRect/>
          </a:stretch>
        </p:blipFill>
        <p:spPr>
          <a:xfrm>
            <a:off x="289133" y="3749005"/>
            <a:ext cx="3221673" cy="1970568"/>
          </a:xfrm>
          <a:prstGeom prst="rect">
            <a:avLst/>
          </a:prstGeom>
        </p:spPr>
      </p:pic>
      <p:sp>
        <p:nvSpPr>
          <p:cNvPr id="7" name="Rectangle 6"/>
          <p:cNvSpPr/>
          <p:nvPr/>
        </p:nvSpPr>
        <p:spPr>
          <a:xfrm>
            <a:off x="631101" y="2602121"/>
            <a:ext cx="2732585" cy="707886"/>
          </a:xfrm>
          <a:prstGeom prst="rect">
            <a:avLst/>
          </a:prstGeom>
          <a:solidFill>
            <a:schemeClr val="accent4">
              <a:lumMod val="20000"/>
              <a:lumOff val="80000"/>
            </a:schemeClr>
          </a:solidFill>
        </p:spPr>
        <p:txBody>
          <a:bodyPr wrap="square">
            <a:spAutoFit/>
          </a:bodyPr>
          <a:lstStyle/>
          <a:p>
            <a:pPr lvl="0" algn="ctr"/>
            <a:r>
              <a:rPr lang="fr-FR" sz="2000" dirty="0">
                <a:latin typeface="Times New Roman" panose="02020603050405020304" pitchFamily="18" charset="0"/>
                <a:cs typeface="Times New Roman" panose="02020603050405020304" pitchFamily="18" charset="0"/>
              </a:rPr>
              <a:t>Traitement des Valeurs Manquantes</a:t>
            </a:r>
          </a:p>
        </p:txBody>
      </p:sp>
      <p:sp>
        <p:nvSpPr>
          <p:cNvPr id="10" name="Rectangle 9"/>
          <p:cNvSpPr/>
          <p:nvPr/>
        </p:nvSpPr>
        <p:spPr>
          <a:xfrm>
            <a:off x="4320603" y="2602121"/>
            <a:ext cx="3071260" cy="707886"/>
          </a:xfrm>
          <a:prstGeom prst="rect">
            <a:avLst/>
          </a:prstGeom>
          <a:solidFill>
            <a:schemeClr val="accent4">
              <a:lumMod val="20000"/>
              <a:lumOff val="80000"/>
            </a:schemeClr>
          </a:solidFill>
        </p:spPr>
        <p:txBody>
          <a:bodyPr wrap="square">
            <a:spAutoFit/>
          </a:bodyPr>
          <a:lstStyle/>
          <a:p>
            <a:pPr algn="ctr"/>
            <a:r>
              <a:rPr lang="fr-FR" sz="2000" dirty="0">
                <a:latin typeface="Times New Roman" panose="02020603050405020304" pitchFamily="18" charset="0"/>
                <a:cs typeface="Times New Roman" panose="02020603050405020304" pitchFamily="18" charset="0"/>
              </a:rPr>
              <a:t>Traitement des Valeurs Aberrantes</a:t>
            </a:r>
          </a:p>
        </p:txBody>
      </p:sp>
      <p:sp>
        <p:nvSpPr>
          <p:cNvPr id="11" name="Rectangle 10"/>
          <p:cNvSpPr/>
          <p:nvPr/>
        </p:nvSpPr>
        <p:spPr>
          <a:xfrm>
            <a:off x="8348781" y="2602121"/>
            <a:ext cx="3171735" cy="707886"/>
          </a:xfrm>
          <a:prstGeom prst="rect">
            <a:avLst/>
          </a:prstGeom>
          <a:solidFill>
            <a:schemeClr val="accent4">
              <a:lumMod val="20000"/>
              <a:lumOff val="80000"/>
            </a:schemeClr>
          </a:solidFill>
        </p:spPr>
        <p:txBody>
          <a:bodyPr wrap="square">
            <a:spAutoFit/>
          </a:bodyPr>
          <a:lstStyle/>
          <a:p>
            <a:pPr lvl="0" algn="ctr"/>
            <a:r>
              <a:rPr lang="fr-FR" sz="2000" dirty="0">
                <a:latin typeface="Times New Roman" panose="02020603050405020304" pitchFamily="18" charset="0"/>
                <a:cs typeface="Times New Roman" panose="02020603050405020304" pitchFamily="18" charset="0"/>
              </a:rPr>
              <a:t>Traitement du Déséquilibre de Classes</a:t>
            </a:r>
          </a:p>
        </p:txBody>
      </p:sp>
      <p:sp>
        <p:nvSpPr>
          <p:cNvPr id="16" name="Flèche courbée vers le bas 15"/>
          <p:cNvSpPr/>
          <p:nvPr/>
        </p:nvSpPr>
        <p:spPr>
          <a:xfrm>
            <a:off x="3158836" y="2163123"/>
            <a:ext cx="1298864" cy="438998"/>
          </a:xfrm>
          <a:prstGeom prst="curved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sp>
        <p:nvSpPr>
          <p:cNvPr id="18" name="Flèche courbée vers le bas 17"/>
          <p:cNvSpPr/>
          <p:nvPr/>
        </p:nvSpPr>
        <p:spPr>
          <a:xfrm>
            <a:off x="7213764" y="2149550"/>
            <a:ext cx="1298864" cy="438998"/>
          </a:xfrm>
          <a:prstGeom prst="curved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pic>
        <p:nvPicPr>
          <p:cNvPr id="19" name="Image 18">
            <a:extLst>
              <a:ext uri="{FF2B5EF4-FFF2-40B4-BE49-F238E27FC236}">
                <a16:creationId xmlns:a16="http://schemas.microsoft.com/office/drawing/2014/main" id="{049B5DE2-3722-44CE-A446-422944D3B603}"/>
              </a:ext>
            </a:extLst>
          </p:cNvPr>
          <p:cNvPicPr>
            <a:picLocks noChangeAspect="1"/>
          </p:cNvPicPr>
          <p:nvPr/>
        </p:nvPicPr>
        <p:blipFill>
          <a:blip r:embed="rId4"/>
          <a:stretch>
            <a:fillRect/>
          </a:stretch>
        </p:blipFill>
        <p:spPr>
          <a:xfrm>
            <a:off x="3887550" y="3797406"/>
            <a:ext cx="3975646" cy="1346116"/>
          </a:xfrm>
          <a:prstGeom prst="rect">
            <a:avLst/>
          </a:prstGeom>
        </p:spPr>
      </p:pic>
      <p:pic>
        <p:nvPicPr>
          <p:cNvPr id="20" name="Image 19">
            <a:extLst>
              <a:ext uri="{FF2B5EF4-FFF2-40B4-BE49-F238E27FC236}">
                <a16:creationId xmlns:a16="http://schemas.microsoft.com/office/drawing/2014/main" id="{E41F5A3A-1AC8-45E9-8B94-7EDD9A82F8B4}"/>
              </a:ext>
            </a:extLst>
          </p:cNvPr>
          <p:cNvPicPr>
            <a:picLocks noChangeAspect="1"/>
          </p:cNvPicPr>
          <p:nvPr/>
        </p:nvPicPr>
        <p:blipFill>
          <a:blip r:embed="rId5"/>
          <a:stretch>
            <a:fillRect/>
          </a:stretch>
        </p:blipFill>
        <p:spPr>
          <a:xfrm>
            <a:off x="8228104" y="4470464"/>
            <a:ext cx="3798876" cy="1380746"/>
          </a:xfrm>
          <a:prstGeom prst="rect">
            <a:avLst/>
          </a:prstGeom>
        </p:spPr>
      </p:pic>
      <p:pic>
        <p:nvPicPr>
          <p:cNvPr id="21" name="Image 20">
            <a:extLst>
              <a:ext uri="{FF2B5EF4-FFF2-40B4-BE49-F238E27FC236}">
                <a16:creationId xmlns:a16="http://schemas.microsoft.com/office/drawing/2014/main" id="{D7A91C4D-B592-4B64-B99A-65BB5A0692AD}"/>
              </a:ext>
            </a:extLst>
          </p:cNvPr>
          <p:cNvPicPr>
            <a:picLocks noChangeAspect="1"/>
          </p:cNvPicPr>
          <p:nvPr/>
        </p:nvPicPr>
        <p:blipFill>
          <a:blip r:embed="rId6"/>
          <a:stretch>
            <a:fillRect/>
          </a:stretch>
        </p:blipFill>
        <p:spPr>
          <a:xfrm>
            <a:off x="9360147" y="3341158"/>
            <a:ext cx="1534791" cy="959244"/>
          </a:xfrm>
          <a:prstGeom prst="rect">
            <a:avLst/>
          </a:prstGeom>
        </p:spPr>
      </p:pic>
    </p:spTree>
    <p:extLst>
      <p:ext uri="{BB962C8B-B14F-4D97-AF65-F5344CB8AC3E}">
        <p14:creationId xmlns:p14="http://schemas.microsoft.com/office/powerpoint/2010/main" val="70952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F049298A-9F6E-4BBC-BF50-9AD9BAD59A78}"/>
              </a:ext>
            </a:extLst>
          </p:cNvPr>
          <p:cNvGrpSpPr/>
          <p:nvPr/>
        </p:nvGrpSpPr>
        <p:grpSpPr>
          <a:xfrm>
            <a:off x="0" y="-81018"/>
            <a:ext cx="6232972" cy="1046535"/>
            <a:chOff x="2775150" y="977475"/>
            <a:chExt cx="4742623" cy="943925"/>
          </a:xfrm>
        </p:grpSpPr>
        <p:sp>
          <p:nvSpPr>
            <p:cNvPr id="3" name="Google Shape;890;p32">
              <a:extLst>
                <a:ext uri="{FF2B5EF4-FFF2-40B4-BE49-F238E27FC236}">
                  <a16:creationId xmlns:a16="http://schemas.microsoft.com/office/drawing/2014/main" id="{0292F5EF-D721-4FD2-B5B9-AFB090C7B30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3177F411-0324-4C26-B16B-30C978EDDD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E7427753-6D87-455B-AA3E-30E6E25DB147}"/>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37A0B8C4-B27B-4D2E-8D4A-6E6D50277DFE}"/>
                </a:ext>
              </a:extLst>
            </p:cNvPr>
            <p:cNvSpPr/>
            <p:nvPr/>
          </p:nvSpPr>
          <p:spPr>
            <a:xfrm>
              <a:off x="3255350" y="1153545"/>
              <a:ext cx="4262423"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a:t>
              </a:r>
              <a:r>
                <a:rPr lang="fr-FR" sz="2400" b="1" kern="0" dirty="0">
                  <a:latin typeface="Times New Roman" panose="02020603050405020304" pitchFamily="18" charset="0"/>
                  <a:cs typeface="Times New Roman" panose="02020603050405020304" pitchFamily="18" charset="0"/>
                </a:rPr>
                <a:t> Intelligence Artificielle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sp>
        <p:nvSpPr>
          <p:cNvPr id="9" name="Ellipse 8">
            <a:extLst>
              <a:ext uri="{FF2B5EF4-FFF2-40B4-BE49-F238E27FC236}">
                <a16:creationId xmlns:a16="http://schemas.microsoft.com/office/drawing/2014/main" id="{0FFEAD7D-9845-4A60-999F-B1AEB706845B}"/>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21</a:t>
            </a:r>
          </a:p>
        </p:txBody>
      </p:sp>
      <p:sp>
        <p:nvSpPr>
          <p:cNvPr id="12" name="Flèche : chevron 11">
            <a:extLst>
              <a:ext uri="{FF2B5EF4-FFF2-40B4-BE49-F238E27FC236}">
                <a16:creationId xmlns:a16="http://schemas.microsoft.com/office/drawing/2014/main" id="{F75D7BD9-271D-4580-9BED-9CB8FF82D9C9}"/>
              </a:ext>
            </a:extLst>
          </p:cNvPr>
          <p:cNvSpPr/>
          <p:nvPr/>
        </p:nvSpPr>
        <p:spPr>
          <a:xfrm>
            <a:off x="2927953" y="1456542"/>
            <a:ext cx="706582" cy="706581"/>
          </a:xfrm>
          <a:prstGeom prst="chevron">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Flèche : pentagone 12">
            <a:extLst>
              <a:ext uri="{FF2B5EF4-FFF2-40B4-BE49-F238E27FC236}">
                <a16:creationId xmlns:a16="http://schemas.microsoft.com/office/drawing/2014/main" id="{8F8FAC70-18E6-46C2-BD1A-524D33F31C87}"/>
              </a:ext>
            </a:extLst>
          </p:cNvPr>
          <p:cNvSpPr/>
          <p:nvPr/>
        </p:nvSpPr>
        <p:spPr>
          <a:xfrm>
            <a:off x="0" y="1456542"/>
            <a:ext cx="3158836" cy="706581"/>
          </a:xfrm>
          <a:prstGeom prst="homePlat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400" b="1" dirty="0">
                <a:latin typeface="Times New Roman" panose="02020603050405020304" pitchFamily="18" charset="0"/>
                <a:cs typeface="Times New Roman" panose="02020603050405020304" pitchFamily="18" charset="0"/>
              </a:rPr>
              <a:t>Algorithmes de classification</a:t>
            </a:r>
          </a:p>
        </p:txBody>
      </p:sp>
      <p:sp>
        <p:nvSpPr>
          <p:cNvPr id="7" name="ZoneTexte 6">
            <a:extLst>
              <a:ext uri="{FF2B5EF4-FFF2-40B4-BE49-F238E27FC236}">
                <a16:creationId xmlns:a16="http://schemas.microsoft.com/office/drawing/2014/main" id="{7407D8ED-1C8D-48ED-9462-F6FD5C823C5A}"/>
              </a:ext>
            </a:extLst>
          </p:cNvPr>
          <p:cNvSpPr txBox="1"/>
          <p:nvPr/>
        </p:nvSpPr>
        <p:spPr>
          <a:xfrm>
            <a:off x="378719" y="2819290"/>
            <a:ext cx="6216047" cy="2400657"/>
          </a:xfrm>
          <a:prstGeom prst="rect">
            <a:avLst/>
          </a:prstGeom>
          <a:noFill/>
        </p:spPr>
        <p:txBody>
          <a:bodyPr wrap="square" rtlCol="0">
            <a:spAutoFit/>
          </a:bodyPr>
          <a:lstStyle/>
          <a:p>
            <a:pPr marL="285750" indent="-285750" algn="just">
              <a:buFont typeface="Wingdings" panose="05000000000000000000" pitchFamily="2" charset="2"/>
              <a:buChar char="§"/>
            </a:pPr>
            <a:r>
              <a:rPr lang="fr-FR" sz="2500" b="0" i="0" u="none" strike="noStrike" baseline="0" dirty="0">
                <a:latin typeface="Times New Roman" panose="02020603050405020304" pitchFamily="18" charset="0"/>
                <a:cs typeface="Times New Roman" panose="02020603050405020304" pitchFamily="18" charset="0"/>
              </a:rPr>
              <a:t>Modèle de Machine a Vecteurs de Support</a:t>
            </a:r>
          </a:p>
          <a:p>
            <a:pPr marL="285750" indent="-285750" algn="just">
              <a:buFont typeface="Wingdings" panose="05000000000000000000" pitchFamily="2" charset="2"/>
              <a:buChar char="§"/>
            </a:pPr>
            <a:r>
              <a:rPr lang="fr-FR" sz="2500" b="0" i="0" u="none" strike="noStrike" baseline="0" dirty="0">
                <a:latin typeface="Times New Roman" panose="02020603050405020304" pitchFamily="18" charset="0"/>
                <a:cs typeface="Times New Roman" panose="02020603050405020304" pitchFamily="18" charset="0"/>
              </a:rPr>
              <a:t>Modèle de K-</a:t>
            </a:r>
            <a:r>
              <a:rPr lang="fr-FR" sz="2500" b="0" i="0" u="none" strike="noStrike" baseline="0" dirty="0" err="1">
                <a:latin typeface="Times New Roman" panose="02020603050405020304" pitchFamily="18" charset="0"/>
                <a:cs typeface="Times New Roman" panose="02020603050405020304" pitchFamily="18" charset="0"/>
              </a:rPr>
              <a:t>Nearest</a:t>
            </a:r>
            <a:r>
              <a:rPr lang="fr-FR" sz="2500" b="0" i="0" u="none" strike="noStrike" baseline="0" dirty="0">
                <a:latin typeface="Times New Roman" panose="02020603050405020304" pitchFamily="18" charset="0"/>
                <a:cs typeface="Times New Roman" panose="02020603050405020304" pitchFamily="18" charset="0"/>
              </a:rPr>
              <a:t> Neighbors</a:t>
            </a:r>
          </a:p>
          <a:p>
            <a:pPr marL="285750" indent="-285750" algn="just">
              <a:buFont typeface="Wingdings" panose="05000000000000000000" pitchFamily="2" charset="2"/>
              <a:buChar char="§"/>
            </a:pPr>
            <a:r>
              <a:rPr lang="fr-FR" sz="2500" b="0" i="0" u="none" strike="noStrike" baseline="0" dirty="0">
                <a:latin typeface="Times New Roman" panose="02020603050405020304" pitchFamily="18" charset="0"/>
                <a:cs typeface="Times New Roman" panose="02020603050405020304" pitchFamily="18" charset="0"/>
              </a:rPr>
              <a:t>Modèle de Foret Aléatoire</a:t>
            </a:r>
            <a:endParaRPr lang="fr-FR" sz="25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fr-FR" sz="2500" b="0" i="0" u="none" strike="noStrike" baseline="0" dirty="0">
                <a:latin typeface="Times New Roman" panose="02020603050405020304" pitchFamily="18" charset="0"/>
                <a:cs typeface="Times New Roman" panose="02020603050405020304" pitchFamily="18" charset="0"/>
              </a:rPr>
              <a:t>XGBoost</a:t>
            </a:r>
          </a:p>
          <a:p>
            <a:pPr marL="285750" indent="-285750" algn="just">
              <a:buFont typeface="Wingdings" panose="05000000000000000000" pitchFamily="2" charset="2"/>
              <a:buChar char="§"/>
            </a:pPr>
            <a:r>
              <a:rPr lang="fr-FR" sz="2500" b="0" i="0" u="none" strike="noStrike" baseline="0" dirty="0">
                <a:latin typeface="Times New Roman" panose="02020603050405020304" pitchFamily="18" charset="0"/>
                <a:cs typeface="Times New Roman" panose="02020603050405020304" pitchFamily="18" charset="0"/>
              </a:rPr>
              <a:t>MLP</a:t>
            </a:r>
            <a:endParaRPr lang="fr-FR" sz="25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fr-FR" sz="2500" dirty="0">
                <a:latin typeface="Times New Roman" panose="02020603050405020304" pitchFamily="18" charset="0"/>
                <a:cs typeface="Times New Roman" panose="02020603050405020304" pitchFamily="18" charset="0"/>
              </a:rPr>
              <a:t>DMLP</a:t>
            </a:r>
          </a:p>
        </p:txBody>
      </p:sp>
      <p:pic>
        <p:nvPicPr>
          <p:cNvPr id="6146" name="Picture 2" descr="Data classification - Free business and finance icons">
            <a:extLst>
              <a:ext uri="{FF2B5EF4-FFF2-40B4-BE49-F238E27FC236}">
                <a16:creationId xmlns:a16="http://schemas.microsoft.com/office/drawing/2014/main" id="{C92ED013-9F9C-4D53-A0EE-A06850EBA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766" y="12050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75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F049298A-9F6E-4BBC-BF50-9AD9BAD59A78}"/>
              </a:ext>
            </a:extLst>
          </p:cNvPr>
          <p:cNvGrpSpPr/>
          <p:nvPr/>
        </p:nvGrpSpPr>
        <p:grpSpPr>
          <a:xfrm>
            <a:off x="0" y="-81018"/>
            <a:ext cx="6582428" cy="1046535"/>
            <a:chOff x="2775150" y="977475"/>
            <a:chExt cx="5008521" cy="943925"/>
          </a:xfrm>
        </p:grpSpPr>
        <p:sp>
          <p:nvSpPr>
            <p:cNvPr id="3" name="Google Shape;890;p32">
              <a:extLst>
                <a:ext uri="{FF2B5EF4-FFF2-40B4-BE49-F238E27FC236}">
                  <a16:creationId xmlns:a16="http://schemas.microsoft.com/office/drawing/2014/main" id="{0292F5EF-D721-4FD2-B5B9-AFB090C7B30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3177F411-0324-4C26-B16B-30C978EDDD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E7427753-6D87-455B-AA3E-30E6E25DB147}"/>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37A0B8C4-B27B-4D2E-8D4A-6E6D50277DFE}"/>
                </a:ext>
              </a:extLst>
            </p:cNvPr>
            <p:cNvSpPr/>
            <p:nvPr/>
          </p:nvSpPr>
          <p:spPr>
            <a:xfrm>
              <a:off x="3297610" y="1161509"/>
              <a:ext cx="4486061"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a:t>
              </a:r>
              <a:r>
                <a:rPr kumimoji="0" lang="fr-FR" sz="2400" b="1" i="0" u="none" strike="noStrike" kern="0" cap="none" spc="0" normalizeH="0" dirty="0">
                  <a:ln>
                    <a:noFill/>
                  </a:ln>
                  <a:effectLst/>
                  <a:uLnTx/>
                  <a:uFillTx/>
                  <a:latin typeface="Times New Roman" panose="02020603050405020304" pitchFamily="18" charset="0"/>
                  <a:cs typeface="Times New Roman" panose="02020603050405020304" pitchFamily="18" charset="0"/>
                </a:rPr>
                <a:t> Intelligence </a:t>
              </a:r>
              <a:r>
                <a:rPr lang="fr-FR" sz="2400" b="1" kern="0" dirty="0">
                  <a:latin typeface="Times New Roman" panose="02020603050405020304" pitchFamily="18" charset="0"/>
                  <a:cs typeface="Times New Roman" panose="02020603050405020304" pitchFamily="18" charset="0"/>
                </a:rPr>
                <a:t>A</a:t>
              </a:r>
              <a:r>
                <a:rPr kumimoji="0" lang="fr-FR" sz="2400" b="1" i="0" u="none" strike="noStrike" kern="0" cap="none" spc="0" normalizeH="0" dirty="0">
                  <a:ln>
                    <a:noFill/>
                  </a:ln>
                  <a:effectLst/>
                  <a:uLnTx/>
                  <a:uFillTx/>
                  <a:latin typeface="Times New Roman" panose="02020603050405020304" pitchFamily="18" charset="0"/>
                  <a:cs typeface="Times New Roman" panose="02020603050405020304" pitchFamily="18" charset="0"/>
                </a:rPr>
                <a:t>rtificielle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sp>
        <p:nvSpPr>
          <p:cNvPr id="9" name="Ellipse 8">
            <a:extLst>
              <a:ext uri="{FF2B5EF4-FFF2-40B4-BE49-F238E27FC236}">
                <a16:creationId xmlns:a16="http://schemas.microsoft.com/office/drawing/2014/main" id="{0FFEAD7D-9845-4A60-999F-B1AEB706845B}"/>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22</a:t>
            </a:r>
          </a:p>
        </p:txBody>
      </p:sp>
      <p:sp>
        <p:nvSpPr>
          <p:cNvPr id="12" name="Flèche : chevron 11">
            <a:extLst>
              <a:ext uri="{FF2B5EF4-FFF2-40B4-BE49-F238E27FC236}">
                <a16:creationId xmlns:a16="http://schemas.microsoft.com/office/drawing/2014/main" id="{F75D7BD9-271D-4580-9BED-9CB8FF82D9C9}"/>
              </a:ext>
            </a:extLst>
          </p:cNvPr>
          <p:cNvSpPr/>
          <p:nvPr/>
        </p:nvSpPr>
        <p:spPr>
          <a:xfrm>
            <a:off x="2927953" y="1456542"/>
            <a:ext cx="706582" cy="706581"/>
          </a:xfrm>
          <a:prstGeom prst="chevron">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Flèche : pentagone 12">
            <a:extLst>
              <a:ext uri="{FF2B5EF4-FFF2-40B4-BE49-F238E27FC236}">
                <a16:creationId xmlns:a16="http://schemas.microsoft.com/office/drawing/2014/main" id="{8F8FAC70-18E6-46C2-BD1A-524D33F31C87}"/>
              </a:ext>
            </a:extLst>
          </p:cNvPr>
          <p:cNvSpPr/>
          <p:nvPr/>
        </p:nvSpPr>
        <p:spPr>
          <a:xfrm>
            <a:off x="0" y="1456542"/>
            <a:ext cx="3158836" cy="706581"/>
          </a:xfrm>
          <a:prstGeom prst="homePlat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400" b="1" dirty="0">
                <a:latin typeface="Times New Roman" panose="02020603050405020304" pitchFamily="18" charset="0"/>
                <a:cs typeface="Times New Roman" panose="02020603050405020304" pitchFamily="18" charset="0"/>
              </a:rPr>
              <a:t>Evaluation</a:t>
            </a:r>
          </a:p>
        </p:txBody>
      </p:sp>
      <p:graphicFrame>
        <p:nvGraphicFramePr>
          <p:cNvPr id="14" name="Tableau 7">
            <a:extLst>
              <a:ext uri="{FF2B5EF4-FFF2-40B4-BE49-F238E27FC236}">
                <a16:creationId xmlns:a16="http://schemas.microsoft.com/office/drawing/2014/main" id="{641DDBB1-D56D-46E6-A9E1-8AF08A8D6971}"/>
              </a:ext>
            </a:extLst>
          </p:cNvPr>
          <p:cNvGraphicFramePr>
            <a:graphicFrameLocks noGrp="1"/>
          </p:cNvGraphicFramePr>
          <p:nvPr>
            <p:extLst>
              <p:ext uri="{D42A27DB-BD31-4B8C-83A1-F6EECF244321}">
                <p14:modId xmlns:p14="http://schemas.microsoft.com/office/powerpoint/2010/main" val="3960170982"/>
              </p:ext>
            </p:extLst>
          </p:nvPr>
        </p:nvGraphicFramePr>
        <p:xfrm>
          <a:off x="1974347" y="3723799"/>
          <a:ext cx="8650110" cy="2773680"/>
        </p:xfrm>
        <a:graphic>
          <a:graphicData uri="http://schemas.openxmlformats.org/drawingml/2006/table">
            <a:tbl>
              <a:tblPr firstRow="1" bandRow="1">
                <a:tableStyleId>{073A0DAA-6AF3-43AB-8588-CEC1D06C72B9}</a:tableStyleId>
              </a:tblPr>
              <a:tblGrid>
                <a:gridCol w="1730022">
                  <a:extLst>
                    <a:ext uri="{9D8B030D-6E8A-4147-A177-3AD203B41FA5}">
                      <a16:colId xmlns:a16="http://schemas.microsoft.com/office/drawing/2014/main" val="832471462"/>
                    </a:ext>
                  </a:extLst>
                </a:gridCol>
                <a:gridCol w="1730022">
                  <a:extLst>
                    <a:ext uri="{9D8B030D-6E8A-4147-A177-3AD203B41FA5}">
                      <a16:colId xmlns:a16="http://schemas.microsoft.com/office/drawing/2014/main" val="1217561074"/>
                    </a:ext>
                  </a:extLst>
                </a:gridCol>
                <a:gridCol w="1730022">
                  <a:extLst>
                    <a:ext uri="{9D8B030D-6E8A-4147-A177-3AD203B41FA5}">
                      <a16:colId xmlns:a16="http://schemas.microsoft.com/office/drawing/2014/main" val="120417350"/>
                    </a:ext>
                  </a:extLst>
                </a:gridCol>
                <a:gridCol w="1730022">
                  <a:extLst>
                    <a:ext uri="{9D8B030D-6E8A-4147-A177-3AD203B41FA5}">
                      <a16:colId xmlns:a16="http://schemas.microsoft.com/office/drawing/2014/main" val="3083636142"/>
                    </a:ext>
                  </a:extLst>
                </a:gridCol>
                <a:gridCol w="1730022">
                  <a:extLst>
                    <a:ext uri="{9D8B030D-6E8A-4147-A177-3AD203B41FA5}">
                      <a16:colId xmlns:a16="http://schemas.microsoft.com/office/drawing/2014/main" val="1559920774"/>
                    </a:ext>
                  </a:extLst>
                </a:gridCol>
              </a:tblGrid>
              <a:tr h="370840">
                <a:tc>
                  <a:txBody>
                    <a:bodyPr/>
                    <a:lstStyle/>
                    <a:p>
                      <a:pPr algn="ctr"/>
                      <a:r>
                        <a:rPr lang="fr-FR" sz="2000" dirty="0">
                          <a:solidFill>
                            <a:schemeClr val="tx1"/>
                          </a:solidFill>
                          <a:latin typeface="Times New Roman" panose="02020603050405020304" pitchFamily="18" charset="0"/>
                          <a:cs typeface="Times New Roman" panose="02020603050405020304" pitchFamily="18" charset="0"/>
                        </a:rPr>
                        <a:t>Modèle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2000" dirty="0">
                          <a:solidFill>
                            <a:schemeClr val="tx1"/>
                          </a:solidFill>
                          <a:latin typeface="Times New Roman" panose="02020603050405020304" pitchFamily="18" charset="0"/>
                          <a:cs typeface="Times New Roman" panose="02020603050405020304" pitchFamily="18" charset="0"/>
                        </a:rPr>
                        <a:t>Exactitude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dirty="0">
                          <a:solidFill>
                            <a:schemeClr val="tx1"/>
                          </a:solidFill>
                          <a:latin typeface="Times New Roman" panose="02020603050405020304" pitchFamily="18" charset="0"/>
                          <a:cs typeface="Times New Roman" panose="02020603050405020304" pitchFamily="18" charset="0"/>
                        </a:rPr>
                        <a:t>Précision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dirty="0">
                          <a:solidFill>
                            <a:schemeClr val="tx1"/>
                          </a:solidFill>
                          <a:latin typeface="Times New Roman" panose="02020603050405020304" pitchFamily="18" charset="0"/>
                          <a:cs typeface="Times New Roman" panose="02020603050405020304" pitchFamily="18" charset="0"/>
                        </a:rPr>
                        <a:t>Rappel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dirty="0">
                          <a:solidFill>
                            <a:schemeClr val="tx1"/>
                          </a:solidFill>
                          <a:latin typeface="Times New Roman" panose="02020603050405020304" pitchFamily="18" charset="0"/>
                          <a:cs typeface="Times New Roman" panose="02020603050405020304" pitchFamily="18" charset="0"/>
                        </a:rPr>
                        <a:t>Score 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637258"/>
                  </a:ext>
                </a:extLst>
              </a:tr>
              <a:tr h="370840">
                <a:tc>
                  <a:txBody>
                    <a:bodyPr/>
                    <a:lstStyle/>
                    <a:p>
                      <a:pPr algn="ctr"/>
                      <a:r>
                        <a:rPr lang="fr-FR" sz="2000" b="0" dirty="0">
                          <a:latin typeface="Times New Roman" panose="02020603050405020304" pitchFamily="18" charset="0"/>
                          <a:cs typeface="Times New Roman" panose="02020603050405020304" pitchFamily="18" charset="0"/>
                        </a:rPr>
                        <a:t>SVM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0,505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0,555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0,396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2648382"/>
                  </a:ext>
                </a:extLst>
              </a:tr>
              <a:tr h="370840">
                <a:tc>
                  <a:txBody>
                    <a:bodyPr/>
                    <a:lstStyle/>
                    <a:p>
                      <a:pPr algn="ctr"/>
                      <a:r>
                        <a:rPr lang="fr-FR" sz="2000" b="0" dirty="0">
                          <a:latin typeface="Times New Roman" panose="02020603050405020304" pitchFamily="18" charset="0"/>
                          <a:cs typeface="Times New Roman" panose="02020603050405020304" pitchFamily="18" charset="0"/>
                        </a:rPr>
                        <a:t>KNN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0,738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0,706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0,817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0,757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3829056"/>
                  </a:ext>
                </a:extLst>
              </a:tr>
              <a:tr h="370840">
                <a:tc>
                  <a:txBody>
                    <a:bodyPr/>
                    <a:lstStyle/>
                    <a:p>
                      <a:pPr marL="0" algn="ctr" defTabSz="914400" rtl="0" eaLnBrk="1" latinLnBrk="0" hangingPunct="1"/>
                      <a:r>
                        <a:rPr lang="fr-FR" sz="2000" b="0" kern="1200" dirty="0">
                          <a:solidFill>
                            <a:schemeClr val="dk1"/>
                          </a:solidFill>
                          <a:latin typeface="Times New Roman" panose="02020603050405020304" pitchFamily="18" charset="0"/>
                          <a:ea typeface="+mn-ea"/>
                          <a:cs typeface="Times New Roman" panose="02020603050405020304" pitchFamily="18" charset="0"/>
                        </a:rPr>
                        <a:t>Forêt aléatoire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2000" b="1" kern="1200" dirty="0">
                          <a:solidFill>
                            <a:srgbClr val="FF0000"/>
                          </a:solidFill>
                          <a:latin typeface="Times New Roman" panose="02020603050405020304" pitchFamily="18" charset="0"/>
                          <a:ea typeface="+mn-ea"/>
                          <a:cs typeface="Times New Roman" panose="02020603050405020304" pitchFamily="18" charset="0"/>
                        </a:rPr>
                        <a:t>0,799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2000" b="1" kern="1200" dirty="0">
                          <a:solidFill>
                            <a:srgbClr val="FF0000"/>
                          </a:solidFill>
                          <a:latin typeface="Times New Roman" panose="02020603050405020304" pitchFamily="18" charset="0"/>
                          <a:ea typeface="+mn-ea"/>
                          <a:cs typeface="Times New Roman" panose="02020603050405020304" pitchFamily="18" charset="0"/>
                        </a:rPr>
                        <a:t>0,805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2000" b="1" kern="1200" dirty="0">
                          <a:solidFill>
                            <a:srgbClr val="FF0000"/>
                          </a:solidFill>
                          <a:latin typeface="Times New Roman" panose="02020603050405020304" pitchFamily="18" charset="0"/>
                          <a:ea typeface="+mn-ea"/>
                          <a:cs typeface="Times New Roman" panose="02020603050405020304" pitchFamily="18" charset="0"/>
                        </a:rPr>
                        <a:t>0,787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2000" b="1" kern="1200" dirty="0">
                          <a:solidFill>
                            <a:srgbClr val="FF0000"/>
                          </a:solidFill>
                          <a:latin typeface="Times New Roman" panose="02020603050405020304" pitchFamily="18" charset="0"/>
                          <a:ea typeface="+mn-ea"/>
                          <a:cs typeface="Times New Roman" panose="02020603050405020304" pitchFamily="18" charset="0"/>
                        </a:rPr>
                        <a:t>0,795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4268813"/>
                  </a:ext>
                </a:extLst>
              </a:tr>
              <a:tr h="370840">
                <a:tc>
                  <a:txBody>
                    <a:bodyPr/>
                    <a:lstStyle/>
                    <a:p>
                      <a:pPr algn="ctr"/>
                      <a:r>
                        <a:rPr lang="fr-FR" sz="2000" b="0" dirty="0">
                          <a:latin typeface="Times New Roman" panose="02020603050405020304" pitchFamily="18" charset="0"/>
                          <a:cs typeface="Times New Roman" panose="02020603050405020304" pitchFamily="18" charset="0"/>
                        </a:rPr>
                        <a:t>XGBoost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0,753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0,794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0,763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030506"/>
                  </a:ext>
                </a:extLst>
              </a:tr>
              <a:tr h="370840">
                <a:tc>
                  <a:txBody>
                    <a:bodyPr/>
                    <a:lstStyle/>
                    <a:p>
                      <a:pPr algn="ctr"/>
                      <a:r>
                        <a:rPr lang="fr-FR" sz="2000" b="0" dirty="0">
                          <a:latin typeface="Times New Roman" panose="02020603050405020304" pitchFamily="18" charset="0"/>
                          <a:cs typeface="Times New Roman" panose="02020603050405020304" pitchFamily="18" charset="0"/>
                        </a:rPr>
                        <a:t>MLP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0,561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0,561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0,569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0,553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4620814"/>
                  </a:ext>
                </a:extLst>
              </a:tr>
              <a:tr h="370840">
                <a:tc>
                  <a:txBody>
                    <a:bodyPr/>
                    <a:lstStyle/>
                    <a:p>
                      <a:pPr algn="ctr"/>
                      <a:r>
                        <a:rPr lang="fr-FR" sz="2000" b="0" dirty="0">
                          <a:latin typeface="Times New Roman" panose="02020603050405020304" pitchFamily="18" charset="0"/>
                          <a:cs typeface="Times New Roman" panose="02020603050405020304" pitchFamily="18" charset="0"/>
                        </a:rPr>
                        <a:t>DMLP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0,521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0,260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000" b="0" dirty="0">
                          <a:latin typeface="Times New Roman" panose="02020603050405020304" pitchFamily="18" charset="0"/>
                          <a:cs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1138145"/>
                  </a:ext>
                </a:extLst>
              </a:tr>
            </a:tbl>
          </a:graphicData>
        </a:graphic>
      </p:graphicFrame>
      <p:pic>
        <p:nvPicPr>
          <p:cNvPr id="11" name="Picture 2" descr="Hyperparameter tuning for ML models | Ubuntu">
            <a:extLst>
              <a:ext uri="{FF2B5EF4-FFF2-40B4-BE49-F238E27FC236}">
                <a16:creationId xmlns:a16="http://schemas.microsoft.com/office/drawing/2014/main" id="{C3E56825-AEEA-4684-9375-AD0F1890BD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555"/>
          <a:stretch/>
        </p:blipFill>
        <p:spPr bwMode="auto">
          <a:xfrm>
            <a:off x="4380335" y="981722"/>
            <a:ext cx="5139222" cy="2560730"/>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droite 6"/>
          <p:cNvSpPr/>
          <p:nvPr/>
        </p:nvSpPr>
        <p:spPr>
          <a:xfrm>
            <a:off x="749942" y="4963886"/>
            <a:ext cx="948229" cy="35922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7537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F049298A-9F6E-4BBC-BF50-9AD9BAD59A78}"/>
              </a:ext>
            </a:extLst>
          </p:cNvPr>
          <p:cNvGrpSpPr/>
          <p:nvPr/>
        </p:nvGrpSpPr>
        <p:grpSpPr>
          <a:xfrm>
            <a:off x="0" y="-23150"/>
            <a:ext cx="5858176" cy="1046535"/>
            <a:chOff x="2775150" y="977475"/>
            <a:chExt cx="4457443" cy="943925"/>
          </a:xfrm>
        </p:grpSpPr>
        <p:sp>
          <p:nvSpPr>
            <p:cNvPr id="3" name="Google Shape;890;p32">
              <a:extLst>
                <a:ext uri="{FF2B5EF4-FFF2-40B4-BE49-F238E27FC236}">
                  <a16:creationId xmlns:a16="http://schemas.microsoft.com/office/drawing/2014/main" id="{0292F5EF-D721-4FD2-B5B9-AFB090C7B30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3177F411-0324-4C26-B16B-30C978EDDD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E7427753-6D87-455B-AA3E-30E6E25DB147}"/>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37A0B8C4-B27B-4D2E-8D4A-6E6D50277DFE}"/>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 </a:t>
              </a:r>
              <a:r>
                <a:rPr lang="fr-FR" sz="2400" b="1" kern="0" dirty="0">
                  <a:latin typeface="Times New Roman" panose="02020603050405020304" pitchFamily="18" charset="0"/>
                  <a:cs typeface="Times New Roman" panose="02020603050405020304" pitchFamily="18" charset="0"/>
                </a:rPr>
                <a:t>Hardware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8" name="Image 7">
            <a:extLst>
              <a:ext uri="{FF2B5EF4-FFF2-40B4-BE49-F238E27FC236}">
                <a16:creationId xmlns:a16="http://schemas.microsoft.com/office/drawing/2014/main" id="{B818B348-1ACF-4405-82CA-9C712796FA0C}"/>
              </a:ext>
            </a:extLst>
          </p:cNvPr>
          <p:cNvPicPr>
            <a:picLocks noChangeAspect="1"/>
          </p:cNvPicPr>
          <p:nvPr/>
        </p:nvPicPr>
        <p:blipFill>
          <a:blip r:embed="rId3"/>
          <a:stretch>
            <a:fillRect/>
          </a:stretch>
        </p:blipFill>
        <p:spPr>
          <a:xfrm>
            <a:off x="1262202" y="970388"/>
            <a:ext cx="9212887" cy="5248262"/>
          </a:xfrm>
          <a:prstGeom prst="rect">
            <a:avLst/>
          </a:prstGeom>
        </p:spPr>
      </p:pic>
      <p:sp>
        <p:nvSpPr>
          <p:cNvPr id="9" name="Ellipse 8">
            <a:extLst>
              <a:ext uri="{FF2B5EF4-FFF2-40B4-BE49-F238E27FC236}">
                <a16:creationId xmlns:a16="http://schemas.microsoft.com/office/drawing/2014/main" id="{A9C2AE59-4AC1-486A-8FE5-82B99DC7FA04}"/>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23</a:t>
            </a:r>
          </a:p>
        </p:txBody>
      </p:sp>
    </p:spTree>
    <p:extLst>
      <p:ext uri="{BB962C8B-B14F-4D97-AF65-F5344CB8AC3E}">
        <p14:creationId xmlns:p14="http://schemas.microsoft.com/office/powerpoint/2010/main" val="1783423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E627E84A-1630-48EF-8ADD-E50110888B58}"/>
              </a:ext>
            </a:extLst>
          </p:cNvPr>
          <p:cNvGrpSpPr/>
          <p:nvPr/>
        </p:nvGrpSpPr>
        <p:grpSpPr>
          <a:xfrm>
            <a:off x="0" y="-23150"/>
            <a:ext cx="5858176" cy="1046535"/>
            <a:chOff x="2775150" y="977475"/>
            <a:chExt cx="4457443" cy="943925"/>
          </a:xfrm>
        </p:grpSpPr>
        <p:sp>
          <p:nvSpPr>
            <p:cNvPr id="3" name="Google Shape;890;p32">
              <a:extLst>
                <a:ext uri="{FF2B5EF4-FFF2-40B4-BE49-F238E27FC236}">
                  <a16:creationId xmlns:a16="http://schemas.microsoft.com/office/drawing/2014/main" id="{4DB500E8-06D9-43E4-9CE1-D5009CD31AE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C53E55E8-3A53-43EA-B860-26405C588A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47973818-D4CB-401C-B953-9DB29F305CC6}"/>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1E53B4E0-B6EF-4837-9A0D-6B4872B80D4F}"/>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 Software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10" name="Image 9">
            <a:extLst>
              <a:ext uri="{FF2B5EF4-FFF2-40B4-BE49-F238E27FC236}">
                <a16:creationId xmlns:a16="http://schemas.microsoft.com/office/drawing/2014/main" id="{312F787D-7616-45D1-A776-8DCB151E7637}"/>
              </a:ext>
            </a:extLst>
          </p:cNvPr>
          <p:cNvPicPr>
            <a:picLocks noChangeAspect="1"/>
          </p:cNvPicPr>
          <p:nvPr/>
        </p:nvPicPr>
        <p:blipFill>
          <a:blip r:embed="rId3"/>
          <a:stretch>
            <a:fillRect/>
          </a:stretch>
        </p:blipFill>
        <p:spPr>
          <a:xfrm>
            <a:off x="5858176" y="1456542"/>
            <a:ext cx="5738357" cy="4153260"/>
          </a:xfrm>
          <a:prstGeom prst="rect">
            <a:avLst/>
          </a:prstGeom>
        </p:spPr>
      </p:pic>
      <p:sp>
        <p:nvSpPr>
          <p:cNvPr id="11" name="Flèche : chevron 10">
            <a:extLst>
              <a:ext uri="{FF2B5EF4-FFF2-40B4-BE49-F238E27FC236}">
                <a16:creationId xmlns:a16="http://schemas.microsoft.com/office/drawing/2014/main" id="{A0D613D8-3128-4FAA-AA05-E56A823BBF05}"/>
              </a:ext>
            </a:extLst>
          </p:cNvPr>
          <p:cNvSpPr/>
          <p:nvPr/>
        </p:nvSpPr>
        <p:spPr>
          <a:xfrm>
            <a:off x="2927953" y="1456542"/>
            <a:ext cx="706582" cy="706581"/>
          </a:xfrm>
          <a:prstGeom prst="chevron">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pentagone 11">
            <a:extLst>
              <a:ext uri="{FF2B5EF4-FFF2-40B4-BE49-F238E27FC236}">
                <a16:creationId xmlns:a16="http://schemas.microsoft.com/office/drawing/2014/main" id="{97778D07-C287-4351-8A87-FFCDA658E71F}"/>
              </a:ext>
            </a:extLst>
          </p:cNvPr>
          <p:cNvSpPr/>
          <p:nvPr/>
        </p:nvSpPr>
        <p:spPr>
          <a:xfrm>
            <a:off x="0" y="1456542"/>
            <a:ext cx="3158836" cy="706581"/>
          </a:xfrm>
          <a:prstGeom prst="homePlat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400" b="1" dirty="0">
                <a:latin typeface="Times New Roman" panose="02020603050405020304" pitchFamily="18" charset="0"/>
                <a:cs typeface="Times New Roman" panose="02020603050405020304" pitchFamily="18" charset="0"/>
              </a:rPr>
              <a:t>Application Mobile </a:t>
            </a:r>
          </a:p>
        </p:txBody>
      </p:sp>
      <p:sp>
        <p:nvSpPr>
          <p:cNvPr id="13" name="ZoneTexte 12">
            <a:extLst>
              <a:ext uri="{FF2B5EF4-FFF2-40B4-BE49-F238E27FC236}">
                <a16:creationId xmlns:a16="http://schemas.microsoft.com/office/drawing/2014/main" id="{391B1AF2-B75B-4683-B49A-BF880CFC90DB}"/>
              </a:ext>
            </a:extLst>
          </p:cNvPr>
          <p:cNvSpPr txBox="1"/>
          <p:nvPr/>
        </p:nvSpPr>
        <p:spPr>
          <a:xfrm>
            <a:off x="533170" y="3528245"/>
            <a:ext cx="4213185" cy="400110"/>
          </a:xfrm>
          <a:prstGeom prst="rect">
            <a:avLst/>
          </a:prstGeom>
          <a:noFill/>
        </p:spPr>
        <p:txBody>
          <a:bodyPr wrap="square" rtlCol="0">
            <a:spAutoFit/>
          </a:bodyPr>
          <a:lstStyle/>
          <a:p>
            <a:pPr marL="285750" indent="-285750">
              <a:buFont typeface="Wingdings" panose="05000000000000000000" pitchFamily="2" charset="2"/>
              <a:buChar char="q"/>
            </a:pPr>
            <a:r>
              <a:rPr lang="fr-FR" sz="2000" b="1" dirty="0">
                <a:latin typeface="Times New Roman" panose="02020603050405020304" pitchFamily="18" charset="0"/>
                <a:cs typeface="Times New Roman" panose="02020603050405020304" pitchFamily="18" charset="0"/>
              </a:rPr>
              <a:t>Interface de connexion « Sign In »</a:t>
            </a:r>
          </a:p>
        </p:txBody>
      </p:sp>
      <p:sp>
        <p:nvSpPr>
          <p:cNvPr id="14" name="Ellipse 13">
            <a:extLst>
              <a:ext uri="{FF2B5EF4-FFF2-40B4-BE49-F238E27FC236}">
                <a16:creationId xmlns:a16="http://schemas.microsoft.com/office/drawing/2014/main" id="{BDF21B9C-03FE-4E43-8B55-F5A5FDF22FB5}"/>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24</a:t>
            </a:r>
          </a:p>
        </p:txBody>
      </p:sp>
    </p:spTree>
    <p:extLst>
      <p:ext uri="{BB962C8B-B14F-4D97-AF65-F5344CB8AC3E}">
        <p14:creationId xmlns:p14="http://schemas.microsoft.com/office/powerpoint/2010/main" val="32976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E627E84A-1630-48EF-8ADD-E50110888B58}"/>
              </a:ext>
            </a:extLst>
          </p:cNvPr>
          <p:cNvGrpSpPr/>
          <p:nvPr/>
        </p:nvGrpSpPr>
        <p:grpSpPr>
          <a:xfrm>
            <a:off x="0" y="-23150"/>
            <a:ext cx="5858176" cy="1046535"/>
            <a:chOff x="2775150" y="977475"/>
            <a:chExt cx="4457443" cy="943925"/>
          </a:xfrm>
        </p:grpSpPr>
        <p:sp>
          <p:nvSpPr>
            <p:cNvPr id="3" name="Google Shape;890;p32">
              <a:extLst>
                <a:ext uri="{FF2B5EF4-FFF2-40B4-BE49-F238E27FC236}">
                  <a16:creationId xmlns:a16="http://schemas.microsoft.com/office/drawing/2014/main" id="{4DB500E8-06D9-43E4-9CE1-D5009CD31AE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C53E55E8-3A53-43EA-B860-26405C588A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47973818-D4CB-401C-B953-9DB29F305CC6}"/>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1E53B4E0-B6EF-4837-9A0D-6B4872B80D4F}"/>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 Software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10" name="Image 9">
            <a:extLst>
              <a:ext uri="{FF2B5EF4-FFF2-40B4-BE49-F238E27FC236}">
                <a16:creationId xmlns:a16="http://schemas.microsoft.com/office/drawing/2014/main" id="{3C32B6EC-964E-4DB6-ABF9-F45E63FF150D}"/>
              </a:ext>
            </a:extLst>
          </p:cNvPr>
          <p:cNvPicPr>
            <a:picLocks noChangeAspect="1"/>
          </p:cNvPicPr>
          <p:nvPr/>
        </p:nvPicPr>
        <p:blipFill>
          <a:blip r:embed="rId3"/>
          <a:stretch>
            <a:fillRect/>
          </a:stretch>
        </p:blipFill>
        <p:spPr>
          <a:xfrm>
            <a:off x="5590120" y="972302"/>
            <a:ext cx="6187976" cy="5235394"/>
          </a:xfrm>
          <a:prstGeom prst="rect">
            <a:avLst/>
          </a:prstGeom>
        </p:spPr>
      </p:pic>
      <p:sp>
        <p:nvSpPr>
          <p:cNvPr id="11" name="Flèche : chevron 10">
            <a:extLst>
              <a:ext uri="{FF2B5EF4-FFF2-40B4-BE49-F238E27FC236}">
                <a16:creationId xmlns:a16="http://schemas.microsoft.com/office/drawing/2014/main" id="{CCF1F485-7583-4FF6-A9D9-B7B33C9DB1BD}"/>
              </a:ext>
            </a:extLst>
          </p:cNvPr>
          <p:cNvSpPr/>
          <p:nvPr/>
        </p:nvSpPr>
        <p:spPr>
          <a:xfrm>
            <a:off x="2927953" y="1456542"/>
            <a:ext cx="706582" cy="706581"/>
          </a:xfrm>
          <a:prstGeom prst="chevron">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pentagone 11">
            <a:extLst>
              <a:ext uri="{FF2B5EF4-FFF2-40B4-BE49-F238E27FC236}">
                <a16:creationId xmlns:a16="http://schemas.microsoft.com/office/drawing/2014/main" id="{F23D485B-06E1-46CC-A573-4A23C89F2FA4}"/>
              </a:ext>
            </a:extLst>
          </p:cNvPr>
          <p:cNvSpPr/>
          <p:nvPr/>
        </p:nvSpPr>
        <p:spPr>
          <a:xfrm>
            <a:off x="0" y="1456542"/>
            <a:ext cx="3158836" cy="706581"/>
          </a:xfrm>
          <a:prstGeom prst="homePlat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400" b="1" dirty="0">
                <a:latin typeface="Times New Roman" panose="02020603050405020304" pitchFamily="18" charset="0"/>
                <a:cs typeface="Times New Roman" panose="02020603050405020304" pitchFamily="18" charset="0"/>
              </a:rPr>
              <a:t>Application Mobile </a:t>
            </a:r>
          </a:p>
        </p:txBody>
      </p:sp>
      <p:sp>
        <p:nvSpPr>
          <p:cNvPr id="13" name="ZoneTexte 12">
            <a:extLst>
              <a:ext uri="{FF2B5EF4-FFF2-40B4-BE49-F238E27FC236}">
                <a16:creationId xmlns:a16="http://schemas.microsoft.com/office/drawing/2014/main" id="{D5217436-749F-42C7-B586-C028165CF735}"/>
              </a:ext>
            </a:extLst>
          </p:cNvPr>
          <p:cNvSpPr txBox="1"/>
          <p:nvPr/>
        </p:nvSpPr>
        <p:spPr>
          <a:xfrm>
            <a:off x="533170" y="3528245"/>
            <a:ext cx="4213185" cy="400110"/>
          </a:xfrm>
          <a:prstGeom prst="rect">
            <a:avLst/>
          </a:prstGeom>
          <a:noFill/>
        </p:spPr>
        <p:txBody>
          <a:bodyPr wrap="square" rtlCol="0">
            <a:spAutoFit/>
          </a:bodyPr>
          <a:lstStyle/>
          <a:p>
            <a:pPr marL="285750" indent="-285750">
              <a:buFont typeface="Wingdings" panose="05000000000000000000" pitchFamily="2" charset="2"/>
              <a:buChar char="q"/>
            </a:pPr>
            <a:r>
              <a:rPr lang="fr-FR" sz="2000" b="1" dirty="0">
                <a:latin typeface="Times New Roman" panose="02020603050405020304" pitchFamily="18" charset="0"/>
                <a:cs typeface="Times New Roman" panose="02020603050405020304" pitchFamily="18" charset="0"/>
              </a:rPr>
              <a:t>Récupération de mot de passe</a:t>
            </a:r>
          </a:p>
        </p:txBody>
      </p:sp>
      <p:sp>
        <p:nvSpPr>
          <p:cNvPr id="14" name="Ellipse 13">
            <a:extLst>
              <a:ext uri="{FF2B5EF4-FFF2-40B4-BE49-F238E27FC236}">
                <a16:creationId xmlns:a16="http://schemas.microsoft.com/office/drawing/2014/main" id="{AC16D9D2-88A7-4E38-B8A9-1047FBCC7755}"/>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25</a:t>
            </a:r>
          </a:p>
        </p:txBody>
      </p:sp>
    </p:spTree>
    <p:extLst>
      <p:ext uri="{BB962C8B-B14F-4D97-AF65-F5344CB8AC3E}">
        <p14:creationId xmlns:p14="http://schemas.microsoft.com/office/powerpoint/2010/main" val="1556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E627E84A-1630-48EF-8ADD-E50110888B58}"/>
              </a:ext>
            </a:extLst>
          </p:cNvPr>
          <p:cNvGrpSpPr/>
          <p:nvPr/>
        </p:nvGrpSpPr>
        <p:grpSpPr>
          <a:xfrm>
            <a:off x="0" y="-23150"/>
            <a:ext cx="5858176" cy="1046535"/>
            <a:chOff x="2775150" y="977475"/>
            <a:chExt cx="4457443" cy="943925"/>
          </a:xfrm>
        </p:grpSpPr>
        <p:sp>
          <p:nvSpPr>
            <p:cNvPr id="3" name="Google Shape;890;p32">
              <a:extLst>
                <a:ext uri="{FF2B5EF4-FFF2-40B4-BE49-F238E27FC236}">
                  <a16:creationId xmlns:a16="http://schemas.microsoft.com/office/drawing/2014/main" id="{4DB500E8-06D9-43E4-9CE1-D5009CD31AE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C53E55E8-3A53-43EA-B860-26405C588A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47973818-D4CB-401C-B953-9DB29F305CC6}"/>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1E53B4E0-B6EF-4837-9A0D-6B4872B80D4F}"/>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 Software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8" name="Image 7">
            <a:extLst>
              <a:ext uri="{FF2B5EF4-FFF2-40B4-BE49-F238E27FC236}">
                <a16:creationId xmlns:a16="http://schemas.microsoft.com/office/drawing/2014/main" id="{4835DB5A-BEA1-4226-9199-071A94EE46D0}"/>
              </a:ext>
            </a:extLst>
          </p:cNvPr>
          <p:cNvPicPr>
            <a:picLocks noChangeAspect="1"/>
          </p:cNvPicPr>
          <p:nvPr/>
        </p:nvPicPr>
        <p:blipFill>
          <a:blip r:embed="rId3"/>
          <a:stretch>
            <a:fillRect/>
          </a:stretch>
        </p:blipFill>
        <p:spPr>
          <a:xfrm>
            <a:off x="6096000" y="1539076"/>
            <a:ext cx="5410669" cy="3779848"/>
          </a:xfrm>
          <a:prstGeom prst="rect">
            <a:avLst/>
          </a:prstGeom>
        </p:spPr>
      </p:pic>
      <p:sp>
        <p:nvSpPr>
          <p:cNvPr id="11" name="Flèche : chevron 10">
            <a:extLst>
              <a:ext uri="{FF2B5EF4-FFF2-40B4-BE49-F238E27FC236}">
                <a16:creationId xmlns:a16="http://schemas.microsoft.com/office/drawing/2014/main" id="{0028D04F-8CC6-4771-9B2A-847909301A5F}"/>
              </a:ext>
            </a:extLst>
          </p:cNvPr>
          <p:cNvSpPr/>
          <p:nvPr/>
        </p:nvSpPr>
        <p:spPr>
          <a:xfrm>
            <a:off x="2927953" y="1456542"/>
            <a:ext cx="706582" cy="706581"/>
          </a:xfrm>
          <a:prstGeom prst="chevron">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pentagone 11">
            <a:extLst>
              <a:ext uri="{FF2B5EF4-FFF2-40B4-BE49-F238E27FC236}">
                <a16:creationId xmlns:a16="http://schemas.microsoft.com/office/drawing/2014/main" id="{99AA5234-39E7-4428-B354-81453FF752A9}"/>
              </a:ext>
            </a:extLst>
          </p:cNvPr>
          <p:cNvSpPr/>
          <p:nvPr/>
        </p:nvSpPr>
        <p:spPr>
          <a:xfrm>
            <a:off x="0" y="1456542"/>
            <a:ext cx="3158836" cy="706581"/>
          </a:xfrm>
          <a:prstGeom prst="homePlat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400" b="1" dirty="0">
                <a:latin typeface="Times New Roman" panose="02020603050405020304" pitchFamily="18" charset="0"/>
                <a:cs typeface="Times New Roman" panose="02020603050405020304" pitchFamily="18" charset="0"/>
              </a:rPr>
              <a:t>Application Mobile </a:t>
            </a:r>
          </a:p>
        </p:txBody>
      </p:sp>
      <p:sp>
        <p:nvSpPr>
          <p:cNvPr id="13" name="ZoneTexte 12">
            <a:extLst>
              <a:ext uri="{FF2B5EF4-FFF2-40B4-BE49-F238E27FC236}">
                <a16:creationId xmlns:a16="http://schemas.microsoft.com/office/drawing/2014/main" id="{38D4FF80-AE57-4578-99FB-E3856684CF20}"/>
              </a:ext>
            </a:extLst>
          </p:cNvPr>
          <p:cNvSpPr txBox="1"/>
          <p:nvPr/>
        </p:nvSpPr>
        <p:spPr>
          <a:xfrm>
            <a:off x="533170" y="3528245"/>
            <a:ext cx="4591986" cy="400110"/>
          </a:xfrm>
          <a:prstGeom prst="rect">
            <a:avLst/>
          </a:prstGeom>
          <a:noFill/>
        </p:spPr>
        <p:txBody>
          <a:bodyPr wrap="square" rtlCol="0">
            <a:spAutoFit/>
          </a:bodyPr>
          <a:lstStyle/>
          <a:p>
            <a:pPr marL="285750" indent="-285750">
              <a:buFont typeface="Wingdings" panose="05000000000000000000" pitchFamily="2" charset="2"/>
              <a:buChar char="q"/>
            </a:pPr>
            <a:r>
              <a:rPr lang="fr-FR" sz="2000" b="1" dirty="0">
                <a:latin typeface="Times New Roman" panose="02020603050405020304" pitchFamily="18" charset="0"/>
                <a:cs typeface="Times New Roman" panose="02020603050405020304" pitchFamily="18" charset="0"/>
              </a:rPr>
              <a:t>Interface d’inscription « Sign Up »</a:t>
            </a:r>
          </a:p>
        </p:txBody>
      </p:sp>
      <p:sp>
        <p:nvSpPr>
          <p:cNvPr id="14" name="Ellipse 13">
            <a:extLst>
              <a:ext uri="{FF2B5EF4-FFF2-40B4-BE49-F238E27FC236}">
                <a16:creationId xmlns:a16="http://schemas.microsoft.com/office/drawing/2014/main" id="{1BB28F56-283D-4C18-8A65-7EA86A9FD659}"/>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26</a:t>
            </a:r>
          </a:p>
        </p:txBody>
      </p:sp>
    </p:spTree>
    <p:extLst>
      <p:ext uri="{BB962C8B-B14F-4D97-AF65-F5344CB8AC3E}">
        <p14:creationId xmlns:p14="http://schemas.microsoft.com/office/powerpoint/2010/main" val="16675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E627E84A-1630-48EF-8ADD-E50110888B58}"/>
              </a:ext>
            </a:extLst>
          </p:cNvPr>
          <p:cNvGrpSpPr/>
          <p:nvPr/>
        </p:nvGrpSpPr>
        <p:grpSpPr>
          <a:xfrm>
            <a:off x="0" y="-23150"/>
            <a:ext cx="5858176" cy="1046535"/>
            <a:chOff x="2775150" y="977475"/>
            <a:chExt cx="4457443" cy="943925"/>
          </a:xfrm>
        </p:grpSpPr>
        <p:sp>
          <p:nvSpPr>
            <p:cNvPr id="3" name="Google Shape;890;p32">
              <a:extLst>
                <a:ext uri="{FF2B5EF4-FFF2-40B4-BE49-F238E27FC236}">
                  <a16:creationId xmlns:a16="http://schemas.microsoft.com/office/drawing/2014/main" id="{4DB500E8-06D9-43E4-9CE1-D5009CD31AE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C53E55E8-3A53-43EA-B860-26405C588A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47973818-D4CB-401C-B953-9DB29F305CC6}"/>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1E53B4E0-B6EF-4837-9A0D-6B4872B80D4F}"/>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 Software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8" name="Image 7">
            <a:extLst>
              <a:ext uri="{FF2B5EF4-FFF2-40B4-BE49-F238E27FC236}">
                <a16:creationId xmlns:a16="http://schemas.microsoft.com/office/drawing/2014/main" id="{B30E27BD-2AEA-4BC3-889F-51C7830FE417}"/>
              </a:ext>
            </a:extLst>
          </p:cNvPr>
          <p:cNvPicPr>
            <a:picLocks noChangeAspect="1"/>
          </p:cNvPicPr>
          <p:nvPr/>
        </p:nvPicPr>
        <p:blipFill>
          <a:blip r:embed="rId3"/>
          <a:stretch>
            <a:fillRect/>
          </a:stretch>
        </p:blipFill>
        <p:spPr>
          <a:xfrm>
            <a:off x="6535255" y="1586310"/>
            <a:ext cx="4987281" cy="3685380"/>
          </a:xfrm>
          <a:prstGeom prst="rect">
            <a:avLst/>
          </a:prstGeom>
        </p:spPr>
      </p:pic>
      <p:sp>
        <p:nvSpPr>
          <p:cNvPr id="11" name="Flèche : chevron 10">
            <a:extLst>
              <a:ext uri="{FF2B5EF4-FFF2-40B4-BE49-F238E27FC236}">
                <a16:creationId xmlns:a16="http://schemas.microsoft.com/office/drawing/2014/main" id="{06FD0692-9503-4A4A-8F52-C6F7D145E814}"/>
              </a:ext>
            </a:extLst>
          </p:cNvPr>
          <p:cNvSpPr/>
          <p:nvPr/>
        </p:nvSpPr>
        <p:spPr>
          <a:xfrm>
            <a:off x="2927953" y="1456542"/>
            <a:ext cx="706582" cy="706581"/>
          </a:xfrm>
          <a:prstGeom prst="chevron">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pentagone 11">
            <a:extLst>
              <a:ext uri="{FF2B5EF4-FFF2-40B4-BE49-F238E27FC236}">
                <a16:creationId xmlns:a16="http://schemas.microsoft.com/office/drawing/2014/main" id="{9183BF2E-34B7-4CDE-9EC7-AEAB14133B51}"/>
              </a:ext>
            </a:extLst>
          </p:cNvPr>
          <p:cNvSpPr/>
          <p:nvPr/>
        </p:nvSpPr>
        <p:spPr>
          <a:xfrm>
            <a:off x="0" y="1456542"/>
            <a:ext cx="3158836" cy="706581"/>
          </a:xfrm>
          <a:prstGeom prst="homePlat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400" b="1" dirty="0">
                <a:latin typeface="Times New Roman" panose="02020603050405020304" pitchFamily="18" charset="0"/>
                <a:cs typeface="Times New Roman" panose="02020603050405020304" pitchFamily="18" charset="0"/>
              </a:rPr>
              <a:t>Application Mobile </a:t>
            </a:r>
          </a:p>
        </p:txBody>
      </p:sp>
      <p:sp>
        <p:nvSpPr>
          <p:cNvPr id="13" name="ZoneTexte 12">
            <a:extLst>
              <a:ext uri="{FF2B5EF4-FFF2-40B4-BE49-F238E27FC236}">
                <a16:creationId xmlns:a16="http://schemas.microsoft.com/office/drawing/2014/main" id="{1EA0DB95-267F-45C1-9DAE-07A540508100}"/>
              </a:ext>
            </a:extLst>
          </p:cNvPr>
          <p:cNvSpPr txBox="1"/>
          <p:nvPr/>
        </p:nvSpPr>
        <p:spPr>
          <a:xfrm>
            <a:off x="533170" y="3528245"/>
            <a:ext cx="4213185" cy="400110"/>
          </a:xfrm>
          <a:prstGeom prst="rect">
            <a:avLst/>
          </a:prstGeom>
          <a:noFill/>
        </p:spPr>
        <p:txBody>
          <a:bodyPr wrap="square" rtlCol="0">
            <a:spAutoFit/>
          </a:bodyPr>
          <a:lstStyle/>
          <a:p>
            <a:pPr marL="285750" indent="-285750">
              <a:buFont typeface="Wingdings" panose="05000000000000000000" pitchFamily="2" charset="2"/>
              <a:buChar char="q"/>
            </a:pPr>
            <a:r>
              <a:rPr lang="fr-FR" sz="2000" b="1" dirty="0">
                <a:latin typeface="Times New Roman" panose="02020603050405020304" pitchFamily="18" charset="0"/>
                <a:cs typeface="Times New Roman" panose="02020603050405020304" pitchFamily="18" charset="0"/>
              </a:rPr>
              <a:t>Interfaces d’affichage des données </a:t>
            </a:r>
          </a:p>
        </p:txBody>
      </p:sp>
      <p:sp>
        <p:nvSpPr>
          <p:cNvPr id="14" name="Ellipse 13">
            <a:extLst>
              <a:ext uri="{FF2B5EF4-FFF2-40B4-BE49-F238E27FC236}">
                <a16:creationId xmlns:a16="http://schemas.microsoft.com/office/drawing/2014/main" id="{B3447F5E-B614-458C-BDD9-EBFD6279DA51}"/>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27</a:t>
            </a:r>
          </a:p>
        </p:txBody>
      </p:sp>
    </p:spTree>
    <p:extLst>
      <p:ext uri="{BB962C8B-B14F-4D97-AF65-F5344CB8AC3E}">
        <p14:creationId xmlns:p14="http://schemas.microsoft.com/office/powerpoint/2010/main" val="256432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E627E84A-1630-48EF-8ADD-E50110888B58}"/>
              </a:ext>
            </a:extLst>
          </p:cNvPr>
          <p:cNvGrpSpPr/>
          <p:nvPr/>
        </p:nvGrpSpPr>
        <p:grpSpPr>
          <a:xfrm>
            <a:off x="0" y="-23150"/>
            <a:ext cx="5858176" cy="1046535"/>
            <a:chOff x="2775150" y="977475"/>
            <a:chExt cx="4457443" cy="943925"/>
          </a:xfrm>
        </p:grpSpPr>
        <p:sp>
          <p:nvSpPr>
            <p:cNvPr id="3" name="Google Shape;890;p32">
              <a:extLst>
                <a:ext uri="{FF2B5EF4-FFF2-40B4-BE49-F238E27FC236}">
                  <a16:creationId xmlns:a16="http://schemas.microsoft.com/office/drawing/2014/main" id="{4DB500E8-06D9-43E4-9CE1-D5009CD31AE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C53E55E8-3A53-43EA-B860-26405C588A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47973818-D4CB-401C-B953-9DB29F305CC6}"/>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1E53B4E0-B6EF-4837-9A0D-6B4872B80D4F}"/>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 Software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8" name="Image 7">
            <a:extLst>
              <a:ext uri="{FF2B5EF4-FFF2-40B4-BE49-F238E27FC236}">
                <a16:creationId xmlns:a16="http://schemas.microsoft.com/office/drawing/2014/main" id="{72C8963B-8E76-4A15-989D-C68E6AC1E592}"/>
              </a:ext>
            </a:extLst>
          </p:cNvPr>
          <p:cNvPicPr>
            <a:picLocks noChangeAspect="1"/>
          </p:cNvPicPr>
          <p:nvPr/>
        </p:nvPicPr>
        <p:blipFill>
          <a:blip r:embed="rId3"/>
          <a:stretch>
            <a:fillRect/>
          </a:stretch>
        </p:blipFill>
        <p:spPr>
          <a:xfrm>
            <a:off x="7381441" y="1983183"/>
            <a:ext cx="3681641" cy="3123127"/>
          </a:xfrm>
          <a:prstGeom prst="rect">
            <a:avLst/>
          </a:prstGeom>
        </p:spPr>
      </p:pic>
      <p:sp>
        <p:nvSpPr>
          <p:cNvPr id="11" name="Flèche : chevron 10">
            <a:extLst>
              <a:ext uri="{FF2B5EF4-FFF2-40B4-BE49-F238E27FC236}">
                <a16:creationId xmlns:a16="http://schemas.microsoft.com/office/drawing/2014/main" id="{3D9F1AAA-7279-4E70-8297-9D9CD4C73E74}"/>
              </a:ext>
            </a:extLst>
          </p:cNvPr>
          <p:cNvSpPr/>
          <p:nvPr/>
        </p:nvSpPr>
        <p:spPr>
          <a:xfrm>
            <a:off x="2927953" y="1456542"/>
            <a:ext cx="706582" cy="706581"/>
          </a:xfrm>
          <a:prstGeom prst="chevron">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pentagone 11">
            <a:extLst>
              <a:ext uri="{FF2B5EF4-FFF2-40B4-BE49-F238E27FC236}">
                <a16:creationId xmlns:a16="http://schemas.microsoft.com/office/drawing/2014/main" id="{E99BF52A-51B9-43E0-9F05-D2AF7DAB7B2C}"/>
              </a:ext>
            </a:extLst>
          </p:cNvPr>
          <p:cNvSpPr/>
          <p:nvPr/>
        </p:nvSpPr>
        <p:spPr>
          <a:xfrm>
            <a:off x="0" y="1456542"/>
            <a:ext cx="3158836" cy="706581"/>
          </a:xfrm>
          <a:prstGeom prst="homePlat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400" b="1" dirty="0">
                <a:latin typeface="Times New Roman" panose="02020603050405020304" pitchFamily="18" charset="0"/>
                <a:cs typeface="Times New Roman" panose="02020603050405020304" pitchFamily="18" charset="0"/>
              </a:rPr>
              <a:t>Interface Utilisateur </a:t>
            </a:r>
          </a:p>
        </p:txBody>
      </p:sp>
      <p:sp>
        <p:nvSpPr>
          <p:cNvPr id="13" name="ZoneTexte 12">
            <a:extLst>
              <a:ext uri="{FF2B5EF4-FFF2-40B4-BE49-F238E27FC236}">
                <a16:creationId xmlns:a16="http://schemas.microsoft.com/office/drawing/2014/main" id="{E0D90B6F-E5F3-4942-861E-44D2B041E64B}"/>
              </a:ext>
            </a:extLst>
          </p:cNvPr>
          <p:cNvSpPr txBox="1"/>
          <p:nvPr/>
        </p:nvSpPr>
        <p:spPr>
          <a:xfrm>
            <a:off x="533170" y="3528245"/>
            <a:ext cx="4213185" cy="400110"/>
          </a:xfrm>
          <a:prstGeom prst="rect">
            <a:avLst/>
          </a:prstGeom>
          <a:noFill/>
        </p:spPr>
        <p:txBody>
          <a:bodyPr wrap="square" rtlCol="0">
            <a:spAutoFit/>
          </a:bodyPr>
          <a:lstStyle/>
          <a:p>
            <a:pPr marL="285750" indent="-285750">
              <a:buFont typeface="Wingdings" panose="05000000000000000000" pitchFamily="2" charset="2"/>
              <a:buChar char="q"/>
            </a:pPr>
            <a:r>
              <a:rPr lang="fr-FR" sz="2000" b="1" dirty="0">
                <a:latin typeface="Times New Roman" panose="02020603050405020304" pitchFamily="18" charset="0"/>
                <a:cs typeface="Times New Roman" panose="02020603050405020304" pitchFamily="18" charset="0"/>
              </a:rPr>
              <a:t>Interface de connexion </a:t>
            </a:r>
          </a:p>
        </p:txBody>
      </p:sp>
      <p:sp>
        <p:nvSpPr>
          <p:cNvPr id="14" name="Ellipse 13">
            <a:extLst>
              <a:ext uri="{FF2B5EF4-FFF2-40B4-BE49-F238E27FC236}">
                <a16:creationId xmlns:a16="http://schemas.microsoft.com/office/drawing/2014/main" id="{8D00047F-4D61-4EF2-8619-6EFB13811FD2}"/>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28</a:t>
            </a:r>
          </a:p>
        </p:txBody>
      </p:sp>
    </p:spTree>
    <p:extLst>
      <p:ext uri="{BB962C8B-B14F-4D97-AF65-F5344CB8AC3E}">
        <p14:creationId xmlns:p14="http://schemas.microsoft.com/office/powerpoint/2010/main" val="292570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2">
            <a:extLst>
              <a:ext uri="{FF2B5EF4-FFF2-40B4-BE49-F238E27FC236}">
                <a16:creationId xmlns:a16="http://schemas.microsoft.com/office/drawing/2014/main" id="{430AA370-02E7-4D39-86BA-CFBBE1C7F858}"/>
              </a:ext>
            </a:extLst>
          </p:cNvPr>
          <p:cNvSpPr/>
          <p:nvPr/>
        </p:nvSpPr>
        <p:spPr>
          <a:xfrm>
            <a:off x="0" y="5760631"/>
            <a:ext cx="2632363" cy="410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ZoneTexte 7"/>
          <p:cNvSpPr txBox="1"/>
          <p:nvPr/>
        </p:nvSpPr>
        <p:spPr>
          <a:xfrm>
            <a:off x="76106" y="5278171"/>
            <a:ext cx="2738703" cy="523220"/>
          </a:xfrm>
          <a:prstGeom prst="rect">
            <a:avLst/>
          </a:prstGeom>
          <a:noFill/>
        </p:spPr>
        <p:txBody>
          <a:bodyPr wrap="square" rtlCol="0">
            <a:spAutoFit/>
          </a:bodyPr>
          <a:lstStyle/>
          <a:p>
            <a:r>
              <a:rPr lang="fr-FR" sz="2800" dirty="0">
                <a:solidFill>
                  <a:schemeClr val="accent6">
                    <a:lumMod val="75000"/>
                  </a:schemeClr>
                </a:solidFill>
                <a:latin typeface="Oswald"/>
                <a:ea typeface="Oswald"/>
                <a:cs typeface="Oswald"/>
              </a:rPr>
              <a:t>Cadre général</a:t>
            </a:r>
          </a:p>
        </p:txBody>
      </p:sp>
      <p:pic>
        <p:nvPicPr>
          <p:cNvPr id="9" name="Picture 6" descr="7 Tips for Developing an Employee Engagement Plan - AIH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588" y="4039160"/>
            <a:ext cx="4721412" cy="2464578"/>
          </a:xfrm>
          <a:prstGeom prst="rect">
            <a:avLst/>
          </a:prstGeom>
          <a:noFill/>
          <a:extLst>
            <a:ext uri="{909E8E84-426E-40DD-AFC4-6F175D3DCCD1}">
              <a14:hiddenFill xmlns:a14="http://schemas.microsoft.com/office/drawing/2010/main">
                <a:solidFill>
                  <a:srgbClr val="FFFFFF"/>
                </a:solidFill>
              </a14:hiddenFill>
            </a:ext>
          </a:extLst>
        </p:spPr>
      </p:pic>
      <p:sp>
        <p:nvSpPr>
          <p:cNvPr id="10" name="Ellipse 9"/>
          <p:cNvSpPr/>
          <p:nvPr/>
        </p:nvSpPr>
        <p:spPr>
          <a:xfrm>
            <a:off x="11520516" y="6225589"/>
            <a:ext cx="544876"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Tree>
    <p:extLst>
      <p:ext uri="{BB962C8B-B14F-4D97-AF65-F5344CB8AC3E}">
        <p14:creationId xmlns:p14="http://schemas.microsoft.com/office/powerpoint/2010/main" val="90789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E627E84A-1630-48EF-8ADD-E50110888B58}"/>
              </a:ext>
            </a:extLst>
          </p:cNvPr>
          <p:cNvGrpSpPr/>
          <p:nvPr/>
        </p:nvGrpSpPr>
        <p:grpSpPr>
          <a:xfrm>
            <a:off x="0" y="-23150"/>
            <a:ext cx="5858176" cy="1046535"/>
            <a:chOff x="2775150" y="977475"/>
            <a:chExt cx="4457443" cy="943925"/>
          </a:xfrm>
        </p:grpSpPr>
        <p:sp>
          <p:nvSpPr>
            <p:cNvPr id="3" name="Google Shape;890;p32">
              <a:extLst>
                <a:ext uri="{FF2B5EF4-FFF2-40B4-BE49-F238E27FC236}">
                  <a16:creationId xmlns:a16="http://schemas.microsoft.com/office/drawing/2014/main" id="{4DB500E8-06D9-43E4-9CE1-D5009CD31AE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C53E55E8-3A53-43EA-B860-26405C588A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47973818-D4CB-401C-B953-9DB29F305CC6}"/>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1E53B4E0-B6EF-4837-9A0D-6B4872B80D4F}"/>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 Software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11" name="Image 10">
            <a:extLst>
              <a:ext uri="{FF2B5EF4-FFF2-40B4-BE49-F238E27FC236}">
                <a16:creationId xmlns:a16="http://schemas.microsoft.com/office/drawing/2014/main" id="{E54221D3-978D-4A09-B055-BD19E7B086E7}"/>
              </a:ext>
            </a:extLst>
          </p:cNvPr>
          <p:cNvPicPr>
            <a:picLocks noChangeAspect="1"/>
          </p:cNvPicPr>
          <p:nvPr/>
        </p:nvPicPr>
        <p:blipFill>
          <a:blip r:embed="rId3"/>
          <a:stretch>
            <a:fillRect/>
          </a:stretch>
        </p:blipFill>
        <p:spPr>
          <a:xfrm>
            <a:off x="4545008" y="1146596"/>
            <a:ext cx="7430144" cy="4930567"/>
          </a:xfrm>
          <a:prstGeom prst="rect">
            <a:avLst/>
          </a:prstGeom>
        </p:spPr>
      </p:pic>
      <p:sp>
        <p:nvSpPr>
          <p:cNvPr id="12" name="Flèche : chevron 11">
            <a:extLst>
              <a:ext uri="{FF2B5EF4-FFF2-40B4-BE49-F238E27FC236}">
                <a16:creationId xmlns:a16="http://schemas.microsoft.com/office/drawing/2014/main" id="{BEDEE3F0-6B57-4259-BAC1-74EE25D0F8A9}"/>
              </a:ext>
            </a:extLst>
          </p:cNvPr>
          <p:cNvSpPr/>
          <p:nvPr/>
        </p:nvSpPr>
        <p:spPr>
          <a:xfrm>
            <a:off x="2927953" y="1456542"/>
            <a:ext cx="706582" cy="706581"/>
          </a:xfrm>
          <a:prstGeom prst="chevron">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Flèche : pentagone 12">
            <a:extLst>
              <a:ext uri="{FF2B5EF4-FFF2-40B4-BE49-F238E27FC236}">
                <a16:creationId xmlns:a16="http://schemas.microsoft.com/office/drawing/2014/main" id="{FDC8D995-87F6-4B03-8A1C-B5CB6E747CE6}"/>
              </a:ext>
            </a:extLst>
          </p:cNvPr>
          <p:cNvSpPr/>
          <p:nvPr/>
        </p:nvSpPr>
        <p:spPr>
          <a:xfrm>
            <a:off x="0" y="1456542"/>
            <a:ext cx="3158836" cy="706581"/>
          </a:xfrm>
          <a:prstGeom prst="homePlat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400" b="1" dirty="0">
                <a:latin typeface="Times New Roman" panose="02020603050405020304" pitchFamily="18" charset="0"/>
                <a:cs typeface="Times New Roman" panose="02020603050405020304" pitchFamily="18" charset="0"/>
              </a:rPr>
              <a:t>Interface Utilisateur </a:t>
            </a:r>
          </a:p>
        </p:txBody>
      </p:sp>
      <p:sp>
        <p:nvSpPr>
          <p:cNvPr id="14" name="ZoneTexte 13">
            <a:extLst>
              <a:ext uri="{FF2B5EF4-FFF2-40B4-BE49-F238E27FC236}">
                <a16:creationId xmlns:a16="http://schemas.microsoft.com/office/drawing/2014/main" id="{3C291775-71BC-4903-A705-980269A892BE}"/>
              </a:ext>
            </a:extLst>
          </p:cNvPr>
          <p:cNvSpPr txBox="1"/>
          <p:nvPr/>
        </p:nvSpPr>
        <p:spPr>
          <a:xfrm>
            <a:off x="533170" y="3528245"/>
            <a:ext cx="4213185" cy="400110"/>
          </a:xfrm>
          <a:prstGeom prst="rect">
            <a:avLst/>
          </a:prstGeom>
          <a:noFill/>
        </p:spPr>
        <p:txBody>
          <a:bodyPr wrap="square" rtlCol="0">
            <a:spAutoFit/>
          </a:bodyPr>
          <a:lstStyle/>
          <a:p>
            <a:pPr marL="285750" indent="-285750">
              <a:buFont typeface="Wingdings" panose="05000000000000000000" pitchFamily="2" charset="2"/>
              <a:buChar char="q"/>
            </a:pPr>
            <a:r>
              <a:rPr lang="fr-FR" sz="2000" b="1" dirty="0">
                <a:latin typeface="Times New Roman" panose="02020603050405020304" pitchFamily="18" charset="0"/>
                <a:cs typeface="Times New Roman" panose="02020603050405020304" pitchFamily="18" charset="0"/>
              </a:rPr>
              <a:t>Interface Principale </a:t>
            </a:r>
          </a:p>
        </p:txBody>
      </p:sp>
      <p:sp>
        <p:nvSpPr>
          <p:cNvPr id="15" name="Ellipse 14">
            <a:extLst>
              <a:ext uri="{FF2B5EF4-FFF2-40B4-BE49-F238E27FC236}">
                <a16:creationId xmlns:a16="http://schemas.microsoft.com/office/drawing/2014/main" id="{1497ECA8-EB68-4D4C-8A33-9C73193E082F}"/>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29</a:t>
            </a:r>
          </a:p>
        </p:txBody>
      </p:sp>
    </p:spTree>
    <p:extLst>
      <p:ext uri="{BB962C8B-B14F-4D97-AF65-F5344CB8AC3E}">
        <p14:creationId xmlns:p14="http://schemas.microsoft.com/office/powerpoint/2010/main" val="383303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E627E84A-1630-48EF-8ADD-E50110888B58}"/>
              </a:ext>
            </a:extLst>
          </p:cNvPr>
          <p:cNvGrpSpPr/>
          <p:nvPr/>
        </p:nvGrpSpPr>
        <p:grpSpPr>
          <a:xfrm>
            <a:off x="0" y="-23150"/>
            <a:ext cx="5858176" cy="1046535"/>
            <a:chOff x="2775150" y="977475"/>
            <a:chExt cx="4457443" cy="943925"/>
          </a:xfrm>
        </p:grpSpPr>
        <p:sp>
          <p:nvSpPr>
            <p:cNvPr id="3" name="Google Shape;890;p32">
              <a:extLst>
                <a:ext uri="{FF2B5EF4-FFF2-40B4-BE49-F238E27FC236}">
                  <a16:creationId xmlns:a16="http://schemas.microsoft.com/office/drawing/2014/main" id="{4DB500E8-06D9-43E4-9CE1-D5009CD31AE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C53E55E8-3A53-43EA-B860-26405C588A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47973818-D4CB-401C-B953-9DB29F305CC6}"/>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1E53B4E0-B6EF-4837-9A0D-6B4872B80D4F}"/>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Partie Software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8" name="Image 7">
            <a:extLst>
              <a:ext uri="{FF2B5EF4-FFF2-40B4-BE49-F238E27FC236}">
                <a16:creationId xmlns:a16="http://schemas.microsoft.com/office/drawing/2014/main" id="{60367DEF-C0D2-4682-BF05-55959F93B30C}"/>
              </a:ext>
            </a:extLst>
          </p:cNvPr>
          <p:cNvPicPr>
            <a:picLocks noChangeAspect="1"/>
          </p:cNvPicPr>
          <p:nvPr/>
        </p:nvPicPr>
        <p:blipFill>
          <a:blip r:embed="rId3"/>
          <a:stretch>
            <a:fillRect/>
          </a:stretch>
        </p:blipFill>
        <p:spPr>
          <a:xfrm>
            <a:off x="4593976" y="1118235"/>
            <a:ext cx="7361558" cy="4892464"/>
          </a:xfrm>
          <a:prstGeom prst="rect">
            <a:avLst/>
          </a:prstGeom>
        </p:spPr>
      </p:pic>
      <p:sp>
        <p:nvSpPr>
          <p:cNvPr id="10" name="Flèche : chevron 9">
            <a:extLst>
              <a:ext uri="{FF2B5EF4-FFF2-40B4-BE49-F238E27FC236}">
                <a16:creationId xmlns:a16="http://schemas.microsoft.com/office/drawing/2014/main" id="{EDB45064-5A33-4712-B11F-996F2C13FFA7}"/>
              </a:ext>
            </a:extLst>
          </p:cNvPr>
          <p:cNvSpPr/>
          <p:nvPr/>
        </p:nvSpPr>
        <p:spPr>
          <a:xfrm>
            <a:off x="2927953" y="1456542"/>
            <a:ext cx="706582" cy="706581"/>
          </a:xfrm>
          <a:prstGeom prst="chevron">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pentagone 11">
            <a:extLst>
              <a:ext uri="{FF2B5EF4-FFF2-40B4-BE49-F238E27FC236}">
                <a16:creationId xmlns:a16="http://schemas.microsoft.com/office/drawing/2014/main" id="{888F519A-8A00-448B-A3FD-B618FE1D880E}"/>
              </a:ext>
            </a:extLst>
          </p:cNvPr>
          <p:cNvSpPr/>
          <p:nvPr/>
        </p:nvSpPr>
        <p:spPr>
          <a:xfrm>
            <a:off x="0" y="1456542"/>
            <a:ext cx="3158836" cy="706581"/>
          </a:xfrm>
          <a:prstGeom prst="homePlat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fr-FR" sz="2400" b="1" dirty="0">
                <a:latin typeface="Times New Roman" panose="02020603050405020304" pitchFamily="18" charset="0"/>
                <a:cs typeface="Times New Roman" panose="02020603050405020304" pitchFamily="18" charset="0"/>
              </a:rPr>
              <a:t>Interface Utilisateur </a:t>
            </a:r>
          </a:p>
        </p:txBody>
      </p:sp>
      <p:sp>
        <p:nvSpPr>
          <p:cNvPr id="13" name="ZoneTexte 12">
            <a:extLst>
              <a:ext uri="{FF2B5EF4-FFF2-40B4-BE49-F238E27FC236}">
                <a16:creationId xmlns:a16="http://schemas.microsoft.com/office/drawing/2014/main" id="{A20ED58B-E04F-4502-9558-C02361AA64E5}"/>
              </a:ext>
            </a:extLst>
          </p:cNvPr>
          <p:cNvSpPr txBox="1"/>
          <p:nvPr/>
        </p:nvSpPr>
        <p:spPr>
          <a:xfrm>
            <a:off x="533170" y="3528245"/>
            <a:ext cx="4213185" cy="707886"/>
          </a:xfrm>
          <a:prstGeom prst="rect">
            <a:avLst/>
          </a:prstGeom>
          <a:noFill/>
        </p:spPr>
        <p:txBody>
          <a:bodyPr wrap="square" rtlCol="0">
            <a:spAutoFit/>
          </a:bodyPr>
          <a:lstStyle/>
          <a:p>
            <a:pPr marL="285750" indent="-285750" algn="ctr">
              <a:buFont typeface="Wingdings" panose="05000000000000000000" pitchFamily="2" charset="2"/>
              <a:buChar char="q"/>
            </a:pPr>
            <a:r>
              <a:rPr lang="fr-FR" sz="2000" b="1" dirty="0">
                <a:latin typeface="Times New Roman" panose="02020603050405020304" pitchFamily="18" charset="0"/>
                <a:cs typeface="Times New Roman" panose="02020603050405020304" pitchFamily="18" charset="0"/>
              </a:rPr>
              <a:t>Interface de visualisation des données  </a:t>
            </a:r>
          </a:p>
        </p:txBody>
      </p:sp>
      <p:sp>
        <p:nvSpPr>
          <p:cNvPr id="14" name="Ellipse 13">
            <a:extLst>
              <a:ext uri="{FF2B5EF4-FFF2-40B4-BE49-F238E27FC236}">
                <a16:creationId xmlns:a16="http://schemas.microsoft.com/office/drawing/2014/main" id="{3325ED7B-D015-43CD-8E59-C98B3558CACE}"/>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30</a:t>
            </a:r>
          </a:p>
        </p:txBody>
      </p:sp>
    </p:spTree>
    <p:extLst>
      <p:ext uri="{BB962C8B-B14F-4D97-AF65-F5344CB8AC3E}">
        <p14:creationId xmlns:p14="http://schemas.microsoft.com/office/powerpoint/2010/main" val="32213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89;p32">
            <a:extLst>
              <a:ext uri="{FF2B5EF4-FFF2-40B4-BE49-F238E27FC236}">
                <a16:creationId xmlns:a16="http://schemas.microsoft.com/office/drawing/2014/main" id="{E627E84A-1630-48EF-8ADD-E50110888B58}"/>
              </a:ext>
            </a:extLst>
          </p:cNvPr>
          <p:cNvGrpSpPr/>
          <p:nvPr/>
        </p:nvGrpSpPr>
        <p:grpSpPr>
          <a:xfrm>
            <a:off x="-1" y="-23150"/>
            <a:ext cx="8094133" cy="1046535"/>
            <a:chOff x="2775150" y="977475"/>
            <a:chExt cx="5909558" cy="943925"/>
          </a:xfrm>
        </p:grpSpPr>
        <p:sp>
          <p:nvSpPr>
            <p:cNvPr id="3" name="Google Shape;890;p32">
              <a:extLst>
                <a:ext uri="{FF2B5EF4-FFF2-40B4-BE49-F238E27FC236}">
                  <a16:creationId xmlns:a16="http://schemas.microsoft.com/office/drawing/2014/main" id="{4DB500E8-06D9-43E4-9CE1-D5009CD31AE4}"/>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4" name="Google Shape;891;p32">
              <a:extLst>
                <a:ext uri="{FF2B5EF4-FFF2-40B4-BE49-F238E27FC236}">
                  <a16:creationId xmlns:a16="http://schemas.microsoft.com/office/drawing/2014/main" id="{C53E55E8-3A53-43EA-B860-26405C588A13}"/>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 name="Google Shape;892;p32">
              <a:extLst>
                <a:ext uri="{FF2B5EF4-FFF2-40B4-BE49-F238E27FC236}">
                  <a16:creationId xmlns:a16="http://schemas.microsoft.com/office/drawing/2014/main" id="{47973818-D4CB-401C-B953-9DB29F305CC6}"/>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6" name="Google Shape;893;p32">
              <a:extLst>
                <a:ext uri="{FF2B5EF4-FFF2-40B4-BE49-F238E27FC236}">
                  <a16:creationId xmlns:a16="http://schemas.microsoft.com/office/drawing/2014/main" id="{1E53B4E0-B6EF-4837-9A0D-6B4872B80D4F}"/>
                </a:ext>
              </a:extLst>
            </p:cNvPr>
            <p:cNvSpPr/>
            <p:nvPr/>
          </p:nvSpPr>
          <p:spPr>
            <a:xfrm>
              <a:off x="3345775" y="1197516"/>
              <a:ext cx="5338933"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dirty="0">
                  <a:ln>
                    <a:noFill/>
                  </a:ln>
                  <a:effectLst/>
                  <a:uLnTx/>
                  <a:uFillTx/>
                  <a:latin typeface="Times New Roman" panose="02020603050405020304" pitchFamily="18" charset="0"/>
                  <a:cs typeface="Times New Roman" panose="02020603050405020304" pitchFamily="18" charset="0"/>
                </a:rPr>
                <a:t>Fonctionnement total du système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11" name="Image 10">
            <a:extLst>
              <a:ext uri="{FF2B5EF4-FFF2-40B4-BE49-F238E27FC236}">
                <a16:creationId xmlns:a16="http://schemas.microsoft.com/office/drawing/2014/main" id="{708C30BD-6A59-4435-AFEC-EF6137B56F7E}"/>
              </a:ext>
            </a:extLst>
          </p:cNvPr>
          <p:cNvPicPr>
            <a:picLocks noChangeAspect="1"/>
          </p:cNvPicPr>
          <p:nvPr/>
        </p:nvPicPr>
        <p:blipFill>
          <a:blip r:embed="rId3"/>
          <a:stretch>
            <a:fillRect/>
          </a:stretch>
        </p:blipFill>
        <p:spPr>
          <a:xfrm>
            <a:off x="590310" y="890792"/>
            <a:ext cx="10930206" cy="5949724"/>
          </a:xfrm>
          <a:prstGeom prst="rect">
            <a:avLst/>
          </a:prstGeom>
        </p:spPr>
      </p:pic>
      <p:sp>
        <p:nvSpPr>
          <p:cNvPr id="12" name="Ellipse 11">
            <a:extLst>
              <a:ext uri="{FF2B5EF4-FFF2-40B4-BE49-F238E27FC236}">
                <a16:creationId xmlns:a16="http://schemas.microsoft.com/office/drawing/2014/main" id="{16B4E8FB-8F6B-4E9C-A700-7E631E038DA7}"/>
              </a:ext>
            </a:extLst>
          </p:cNvPr>
          <p:cNvSpPr/>
          <p:nvPr/>
        </p:nvSpPr>
        <p:spPr>
          <a:xfrm>
            <a:off x="11520516" y="6225589"/>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31</a:t>
            </a:r>
          </a:p>
        </p:txBody>
      </p:sp>
    </p:spTree>
    <p:extLst>
      <p:ext uri="{BB962C8B-B14F-4D97-AF65-F5344CB8AC3E}">
        <p14:creationId xmlns:p14="http://schemas.microsoft.com/office/powerpoint/2010/main" val="2084861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6" descr="7 Tips for Developing an Employee Engagement Plan - AIH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588" y="4045882"/>
            <a:ext cx="4721412" cy="2464578"/>
          </a:xfrm>
          <a:prstGeom prst="rect">
            <a:avLst/>
          </a:prstGeom>
          <a:noFill/>
          <a:extLst>
            <a:ext uri="{909E8E84-426E-40DD-AFC4-6F175D3DCCD1}">
              <a14:hiddenFill xmlns:a14="http://schemas.microsoft.com/office/drawing/2010/main">
                <a:solidFill>
                  <a:srgbClr val="FFFFFF"/>
                </a:solidFill>
              </a14:hiddenFill>
            </a:ext>
          </a:extLst>
        </p:spPr>
      </p:pic>
      <p:sp>
        <p:nvSpPr>
          <p:cNvPr id="27" name="Ellipse 26"/>
          <p:cNvSpPr/>
          <p:nvPr/>
        </p:nvSpPr>
        <p:spPr>
          <a:xfrm>
            <a:off x="11306626" y="6225589"/>
            <a:ext cx="758766"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32</a:t>
            </a:r>
          </a:p>
        </p:txBody>
      </p:sp>
      <p:sp>
        <p:nvSpPr>
          <p:cNvPr id="28" name="직사각형 2">
            <a:extLst>
              <a:ext uri="{FF2B5EF4-FFF2-40B4-BE49-F238E27FC236}">
                <a16:creationId xmlns:a16="http://schemas.microsoft.com/office/drawing/2014/main" id="{868050D4-4F8D-47C8-8321-7AED7BA0BDCD}"/>
              </a:ext>
            </a:extLst>
          </p:cNvPr>
          <p:cNvSpPr/>
          <p:nvPr/>
        </p:nvSpPr>
        <p:spPr>
          <a:xfrm>
            <a:off x="0" y="5760782"/>
            <a:ext cx="2632363" cy="410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9" name="TextBox 41">
            <a:extLst>
              <a:ext uri="{FF2B5EF4-FFF2-40B4-BE49-F238E27FC236}">
                <a16:creationId xmlns:a16="http://schemas.microsoft.com/office/drawing/2014/main" id="{84DDEE59-2FEC-4F79-B927-02E6069B4704}"/>
              </a:ext>
            </a:extLst>
          </p:cNvPr>
          <p:cNvSpPr txBox="1"/>
          <p:nvPr/>
        </p:nvSpPr>
        <p:spPr>
          <a:xfrm>
            <a:off x="3929185" y="3444765"/>
            <a:ext cx="2411425" cy="861774"/>
          </a:xfrm>
          <a:prstGeom prst="rect">
            <a:avLst/>
          </a:prstGeom>
          <a:noFill/>
        </p:spPr>
        <p:txBody>
          <a:bodyPr wrap="square" lIns="0" tIns="0" rIns="0" bIns="0" rtlCol="0">
            <a:spAutoFit/>
          </a:bodyPr>
          <a:lstStyle/>
          <a:p>
            <a:pPr algn="ctr"/>
            <a:r>
              <a:rPr lang="en-US" altLang="ko-KR" sz="2800" dirty="0">
                <a:solidFill>
                  <a:schemeClr val="accent2"/>
                </a:solidFill>
                <a:latin typeface="Oswald"/>
                <a:ea typeface="Oswald"/>
                <a:cs typeface="Oswald"/>
              </a:rPr>
              <a:t>Conception du </a:t>
            </a:r>
            <a:r>
              <a:rPr lang="fr-FR" altLang="ko-KR" sz="2800" dirty="0">
                <a:solidFill>
                  <a:schemeClr val="accent2"/>
                </a:solidFill>
                <a:latin typeface="Oswald"/>
                <a:ea typeface="Oswald"/>
                <a:cs typeface="Oswald"/>
              </a:rPr>
              <a:t>système</a:t>
            </a:r>
          </a:p>
        </p:txBody>
      </p:sp>
      <p:sp>
        <p:nvSpPr>
          <p:cNvPr id="30" name="TextBox 44">
            <a:extLst>
              <a:ext uri="{FF2B5EF4-FFF2-40B4-BE49-F238E27FC236}">
                <a16:creationId xmlns:a16="http://schemas.microsoft.com/office/drawing/2014/main" id="{B7F81F96-937F-4A59-9C61-A87E8548B881}"/>
              </a:ext>
            </a:extLst>
          </p:cNvPr>
          <p:cNvSpPr txBox="1"/>
          <p:nvPr/>
        </p:nvSpPr>
        <p:spPr>
          <a:xfrm>
            <a:off x="2204340" y="4160623"/>
            <a:ext cx="2486782" cy="861774"/>
          </a:xfrm>
          <a:prstGeom prst="rect">
            <a:avLst/>
          </a:prstGeom>
          <a:noFill/>
        </p:spPr>
        <p:txBody>
          <a:bodyPr wrap="square" lIns="0" tIns="0" rIns="0" bIns="0" rtlCol="0">
            <a:spAutoFit/>
          </a:bodyPr>
          <a:lstStyle/>
          <a:p>
            <a:pPr algn="ctr"/>
            <a:r>
              <a:rPr lang="en-US" altLang="ko-KR" sz="2800" dirty="0">
                <a:solidFill>
                  <a:schemeClr val="accent1"/>
                </a:solidFill>
                <a:latin typeface="Oswald"/>
                <a:ea typeface="Oswald"/>
                <a:cs typeface="Oswald"/>
                <a:sym typeface="Arial"/>
              </a:rPr>
              <a:t>Etude </a:t>
            </a:r>
          </a:p>
          <a:p>
            <a:pPr algn="ctr"/>
            <a:r>
              <a:rPr lang="fr-FR" altLang="ko-KR" sz="2800" dirty="0">
                <a:solidFill>
                  <a:schemeClr val="accent1"/>
                </a:solidFill>
                <a:latin typeface="Oswald"/>
                <a:ea typeface="Oswald"/>
                <a:cs typeface="Oswald"/>
                <a:sym typeface="Arial"/>
              </a:rPr>
              <a:t>Préliminaire</a:t>
            </a:r>
          </a:p>
        </p:txBody>
      </p:sp>
      <p:sp>
        <p:nvSpPr>
          <p:cNvPr id="31" name="평행 사변형 3">
            <a:extLst>
              <a:ext uri="{FF2B5EF4-FFF2-40B4-BE49-F238E27FC236}">
                <a16:creationId xmlns:a16="http://schemas.microsoft.com/office/drawing/2014/main" id="{5586734A-8A3F-47ED-A6FE-DEF406BE5B74}"/>
              </a:ext>
            </a:extLst>
          </p:cNvPr>
          <p:cNvSpPr/>
          <p:nvPr/>
        </p:nvSpPr>
        <p:spPr>
          <a:xfrm rot="16200000" flipH="1">
            <a:off x="2282727" y="5427202"/>
            <a:ext cx="1064164" cy="376172"/>
          </a:xfrm>
          <a:prstGeom prst="parallelogram">
            <a:avLst>
              <a:gd name="adj" fmla="val 1032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2" name="평행 사변형 42">
            <a:extLst>
              <a:ext uri="{FF2B5EF4-FFF2-40B4-BE49-F238E27FC236}">
                <a16:creationId xmlns:a16="http://schemas.microsoft.com/office/drawing/2014/main" id="{F8DBCC03-6F43-4AAA-B23A-79EF61E859B8}"/>
              </a:ext>
            </a:extLst>
          </p:cNvPr>
          <p:cNvSpPr/>
          <p:nvPr/>
        </p:nvSpPr>
        <p:spPr>
          <a:xfrm>
            <a:off x="2626720" y="5083203"/>
            <a:ext cx="2045995" cy="376492"/>
          </a:xfrm>
          <a:prstGeom prst="parallelogram">
            <a:avLst>
              <a:gd name="adj" fmla="val 962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3" name="평행 사변형 49">
            <a:extLst>
              <a:ext uri="{FF2B5EF4-FFF2-40B4-BE49-F238E27FC236}">
                <a16:creationId xmlns:a16="http://schemas.microsoft.com/office/drawing/2014/main" id="{8045E4E4-6025-4094-BC1D-6CAC1CFD9D92}"/>
              </a:ext>
            </a:extLst>
          </p:cNvPr>
          <p:cNvSpPr/>
          <p:nvPr/>
        </p:nvSpPr>
        <p:spPr>
          <a:xfrm rot="16200000" flipH="1">
            <a:off x="4045627" y="4678721"/>
            <a:ext cx="1064164" cy="376172"/>
          </a:xfrm>
          <a:prstGeom prst="parallelogram">
            <a:avLst>
              <a:gd name="adj" fmla="val 103225"/>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4" name="평행 사변형 66">
            <a:extLst>
              <a:ext uri="{FF2B5EF4-FFF2-40B4-BE49-F238E27FC236}">
                <a16:creationId xmlns:a16="http://schemas.microsoft.com/office/drawing/2014/main" id="{BA562749-DC1E-450C-91F7-50342F38BF2F}"/>
              </a:ext>
            </a:extLst>
          </p:cNvPr>
          <p:cNvSpPr/>
          <p:nvPr/>
        </p:nvSpPr>
        <p:spPr>
          <a:xfrm>
            <a:off x="4389621" y="4334723"/>
            <a:ext cx="2045995" cy="376492"/>
          </a:xfrm>
          <a:prstGeom prst="parallelogram">
            <a:avLst>
              <a:gd name="adj" fmla="val 962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5" name="평행 사변형 67">
            <a:extLst>
              <a:ext uri="{FF2B5EF4-FFF2-40B4-BE49-F238E27FC236}">
                <a16:creationId xmlns:a16="http://schemas.microsoft.com/office/drawing/2014/main" id="{26615095-9EE9-4B73-8E29-0D28FF823ABA}"/>
              </a:ext>
            </a:extLst>
          </p:cNvPr>
          <p:cNvSpPr/>
          <p:nvPr/>
        </p:nvSpPr>
        <p:spPr>
          <a:xfrm rot="16200000" flipH="1">
            <a:off x="5808528" y="3930241"/>
            <a:ext cx="1064164" cy="376172"/>
          </a:xfrm>
          <a:prstGeom prst="parallelogram">
            <a:avLst>
              <a:gd name="adj" fmla="val 103225"/>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6" name="평행 사변형 68">
            <a:extLst>
              <a:ext uri="{FF2B5EF4-FFF2-40B4-BE49-F238E27FC236}">
                <a16:creationId xmlns:a16="http://schemas.microsoft.com/office/drawing/2014/main" id="{CE4C1D39-0393-43DD-A9D3-14C2D3C0D3D3}"/>
              </a:ext>
            </a:extLst>
          </p:cNvPr>
          <p:cNvSpPr/>
          <p:nvPr/>
        </p:nvSpPr>
        <p:spPr>
          <a:xfrm>
            <a:off x="6152522" y="3586243"/>
            <a:ext cx="2045995" cy="376492"/>
          </a:xfrm>
          <a:prstGeom prst="parallelogram">
            <a:avLst>
              <a:gd name="adj" fmla="val 962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7" name="평행 사변형 69">
            <a:extLst>
              <a:ext uri="{FF2B5EF4-FFF2-40B4-BE49-F238E27FC236}">
                <a16:creationId xmlns:a16="http://schemas.microsoft.com/office/drawing/2014/main" id="{34C91635-390A-4308-A54B-F77A02162CB1}"/>
              </a:ext>
            </a:extLst>
          </p:cNvPr>
          <p:cNvSpPr/>
          <p:nvPr/>
        </p:nvSpPr>
        <p:spPr>
          <a:xfrm rot="16200000" flipH="1">
            <a:off x="7571429" y="3181761"/>
            <a:ext cx="1064164" cy="376172"/>
          </a:xfrm>
          <a:prstGeom prst="parallelogram">
            <a:avLst>
              <a:gd name="adj" fmla="val 103225"/>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8" name="평행 사변형 70">
            <a:extLst>
              <a:ext uri="{FF2B5EF4-FFF2-40B4-BE49-F238E27FC236}">
                <a16:creationId xmlns:a16="http://schemas.microsoft.com/office/drawing/2014/main" id="{91CDE116-5500-4B13-8D1A-78622E7088C0}"/>
              </a:ext>
            </a:extLst>
          </p:cNvPr>
          <p:cNvSpPr/>
          <p:nvPr/>
        </p:nvSpPr>
        <p:spPr>
          <a:xfrm>
            <a:off x="7915423" y="2837763"/>
            <a:ext cx="2045995" cy="376492"/>
          </a:xfrm>
          <a:prstGeom prst="parallelogram">
            <a:avLst>
              <a:gd name="adj" fmla="val 962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9" name="ZoneTexte 38">
            <a:extLst>
              <a:ext uri="{FF2B5EF4-FFF2-40B4-BE49-F238E27FC236}">
                <a16:creationId xmlns:a16="http://schemas.microsoft.com/office/drawing/2014/main" id="{AEA6424E-8D56-4B15-B5B0-9A04E9080171}"/>
              </a:ext>
            </a:extLst>
          </p:cNvPr>
          <p:cNvSpPr txBox="1"/>
          <p:nvPr/>
        </p:nvSpPr>
        <p:spPr>
          <a:xfrm>
            <a:off x="76106" y="5278171"/>
            <a:ext cx="2738703" cy="523220"/>
          </a:xfrm>
          <a:prstGeom prst="rect">
            <a:avLst/>
          </a:prstGeom>
          <a:noFill/>
        </p:spPr>
        <p:txBody>
          <a:bodyPr wrap="square" rtlCol="0">
            <a:spAutoFit/>
          </a:bodyPr>
          <a:lstStyle/>
          <a:p>
            <a:r>
              <a:rPr lang="fr-FR" sz="2800" dirty="0">
                <a:solidFill>
                  <a:schemeClr val="accent6">
                    <a:lumMod val="75000"/>
                  </a:schemeClr>
                </a:solidFill>
                <a:latin typeface="Oswald"/>
                <a:ea typeface="Oswald"/>
                <a:cs typeface="Oswald"/>
              </a:rPr>
              <a:t>Cadre général</a:t>
            </a:r>
          </a:p>
        </p:txBody>
      </p:sp>
      <p:sp>
        <p:nvSpPr>
          <p:cNvPr id="40" name="TextBox 41">
            <a:extLst>
              <a:ext uri="{FF2B5EF4-FFF2-40B4-BE49-F238E27FC236}">
                <a16:creationId xmlns:a16="http://schemas.microsoft.com/office/drawing/2014/main" id="{12D28949-582C-49FD-8631-3C6DB302FF66}"/>
              </a:ext>
            </a:extLst>
          </p:cNvPr>
          <p:cNvSpPr txBox="1"/>
          <p:nvPr/>
        </p:nvSpPr>
        <p:spPr>
          <a:xfrm>
            <a:off x="5821908" y="2728132"/>
            <a:ext cx="2411425" cy="861774"/>
          </a:xfrm>
          <a:prstGeom prst="rect">
            <a:avLst/>
          </a:prstGeom>
          <a:noFill/>
        </p:spPr>
        <p:txBody>
          <a:bodyPr wrap="square" lIns="0" tIns="0" rIns="0" bIns="0" rtlCol="0">
            <a:spAutoFit/>
          </a:bodyPr>
          <a:lstStyle/>
          <a:p>
            <a:pPr algn="ctr"/>
            <a:r>
              <a:rPr lang="fr-FR" altLang="ko-KR" sz="2800" dirty="0">
                <a:solidFill>
                  <a:schemeClr val="accent3"/>
                </a:solidFill>
                <a:latin typeface="Oswald"/>
                <a:ea typeface="Oswald"/>
                <a:cs typeface="Oswald"/>
              </a:rPr>
              <a:t>Réalisation</a:t>
            </a:r>
            <a:r>
              <a:rPr lang="en-US" altLang="ko-KR" sz="2800" dirty="0">
                <a:solidFill>
                  <a:schemeClr val="accent3"/>
                </a:solidFill>
                <a:latin typeface="Oswald"/>
                <a:ea typeface="Oswald"/>
                <a:cs typeface="Oswald"/>
              </a:rPr>
              <a:t> du </a:t>
            </a:r>
            <a:r>
              <a:rPr lang="fr-FR" altLang="ko-KR" sz="2800" dirty="0">
                <a:solidFill>
                  <a:schemeClr val="accent3"/>
                </a:solidFill>
                <a:latin typeface="Oswald"/>
                <a:ea typeface="Oswald"/>
                <a:cs typeface="Oswald"/>
              </a:rPr>
              <a:t>système</a:t>
            </a:r>
          </a:p>
        </p:txBody>
      </p:sp>
      <p:sp>
        <p:nvSpPr>
          <p:cNvPr id="41" name="TextBox 41">
            <a:extLst>
              <a:ext uri="{FF2B5EF4-FFF2-40B4-BE49-F238E27FC236}">
                <a16:creationId xmlns:a16="http://schemas.microsoft.com/office/drawing/2014/main" id="{8FA8A4CE-F8F9-4107-A7A3-C56FBE476CED}"/>
              </a:ext>
            </a:extLst>
          </p:cNvPr>
          <p:cNvSpPr txBox="1"/>
          <p:nvPr/>
        </p:nvSpPr>
        <p:spPr>
          <a:xfrm>
            <a:off x="7915423" y="1921594"/>
            <a:ext cx="2411425" cy="861774"/>
          </a:xfrm>
          <a:prstGeom prst="rect">
            <a:avLst/>
          </a:prstGeom>
          <a:noFill/>
        </p:spPr>
        <p:txBody>
          <a:bodyPr wrap="square" lIns="0" tIns="0" rIns="0" bIns="0" rtlCol="0">
            <a:spAutoFit/>
          </a:bodyPr>
          <a:lstStyle/>
          <a:p>
            <a:pPr algn="ctr"/>
            <a:r>
              <a:rPr lang="en-US" altLang="ko-KR" sz="2800" dirty="0">
                <a:solidFill>
                  <a:schemeClr val="accent4"/>
                </a:solidFill>
                <a:latin typeface="Oswald"/>
                <a:ea typeface="Oswald"/>
                <a:cs typeface="Oswald"/>
              </a:rPr>
              <a:t>Conclusions</a:t>
            </a:r>
          </a:p>
          <a:p>
            <a:pPr algn="ctr"/>
            <a:r>
              <a:rPr lang="en-US" altLang="ko-KR" sz="2800" dirty="0">
                <a:solidFill>
                  <a:schemeClr val="accent4"/>
                </a:solidFill>
                <a:latin typeface="Oswald"/>
                <a:ea typeface="Oswald"/>
                <a:cs typeface="Oswald"/>
              </a:rPr>
              <a:t>Perspectives</a:t>
            </a:r>
          </a:p>
        </p:txBody>
      </p:sp>
    </p:spTree>
    <p:extLst>
      <p:ext uri="{BB962C8B-B14F-4D97-AF65-F5344CB8AC3E}">
        <p14:creationId xmlns:p14="http://schemas.microsoft.com/office/powerpoint/2010/main" val="128199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25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25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5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5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5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5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25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25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25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25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animBg="1"/>
      <p:bldP spid="32" grpId="0" animBg="1"/>
      <p:bldP spid="33" grpId="0" animBg="1"/>
      <p:bldP spid="34" grpId="0" animBg="1"/>
      <p:bldP spid="35" grpId="0" animBg="1"/>
      <p:bldP spid="36" grpId="0" animBg="1"/>
      <p:bldP spid="37" grpId="0" animBg="1"/>
      <p:bldP spid="38" grpId="0" animBg="1"/>
      <p:bldP spid="39" grpId="0"/>
      <p:bldP spid="40"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0E6BBA09-2A1E-477E-BE7A-074943771855}"/>
              </a:ext>
            </a:extLst>
          </p:cNvPr>
          <p:cNvSpPr/>
          <p:nvPr/>
        </p:nvSpPr>
        <p:spPr>
          <a:xfrm>
            <a:off x="11520516" y="6203011"/>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33</a:t>
            </a:r>
          </a:p>
        </p:txBody>
      </p:sp>
      <p:grpSp>
        <p:nvGrpSpPr>
          <p:cNvPr id="3" name="Google Shape;889;p32">
            <a:extLst>
              <a:ext uri="{FF2B5EF4-FFF2-40B4-BE49-F238E27FC236}">
                <a16:creationId xmlns:a16="http://schemas.microsoft.com/office/drawing/2014/main" id="{40A11016-38A7-4644-99C4-B23364016FC8}"/>
              </a:ext>
            </a:extLst>
          </p:cNvPr>
          <p:cNvGrpSpPr/>
          <p:nvPr/>
        </p:nvGrpSpPr>
        <p:grpSpPr>
          <a:xfrm>
            <a:off x="0" y="-23150"/>
            <a:ext cx="5858176" cy="1046535"/>
            <a:chOff x="2775150" y="977475"/>
            <a:chExt cx="4457443" cy="943925"/>
          </a:xfrm>
        </p:grpSpPr>
        <p:sp>
          <p:nvSpPr>
            <p:cNvPr id="4" name="Google Shape;890;p32">
              <a:extLst>
                <a:ext uri="{FF2B5EF4-FFF2-40B4-BE49-F238E27FC236}">
                  <a16:creationId xmlns:a16="http://schemas.microsoft.com/office/drawing/2014/main" id="{19036753-A46E-4E8C-945D-6330A3B91B96}"/>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5" name="Google Shape;891;p32">
              <a:extLst>
                <a:ext uri="{FF2B5EF4-FFF2-40B4-BE49-F238E27FC236}">
                  <a16:creationId xmlns:a16="http://schemas.microsoft.com/office/drawing/2014/main" id="{98D3A92A-9B98-4194-9556-AAD543DFA011}"/>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6" name="Google Shape;892;p32">
              <a:extLst>
                <a:ext uri="{FF2B5EF4-FFF2-40B4-BE49-F238E27FC236}">
                  <a16:creationId xmlns:a16="http://schemas.microsoft.com/office/drawing/2014/main" id="{7C9844D9-59B1-4F28-AB40-8E65AD8C9E02}"/>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7" name="Google Shape;893;p32">
              <a:extLst>
                <a:ext uri="{FF2B5EF4-FFF2-40B4-BE49-F238E27FC236}">
                  <a16:creationId xmlns:a16="http://schemas.microsoft.com/office/drawing/2014/main" id="{2B147AAD-C8B3-4FC1-BBD4-3F7FD3C602AA}"/>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400" b="1" kern="0" noProof="0" dirty="0">
                  <a:latin typeface="Times New Roman" panose="02020603050405020304" pitchFamily="18" charset="0"/>
                  <a:cs typeface="Times New Roman" panose="02020603050405020304" pitchFamily="18" charset="0"/>
                </a:rPr>
                <a:t>Conclusions </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1026" name="Picture 2" descr="Conclusion d'un rapport de stage : rédaction et exemples">
            <a:extLst>
              <a:ext uri="{FF2B5EF4-FFF2-40B4-BE49-F238E27FC236}">
                <a16:creationId xmlns:a16="http://schemas.microsoft.com/office/drawing/2014/main" id="{C25A3933-E9BB-4B26-8F52-675850613C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54" t="3696" r="16062"/>
          <a:stretch/>
        </p:blipFill>
        <p:spPr bwMode="auto">
          <a:xfrm>
            <a:off x="7637137" y="1399823"/>
            <a:ext cx="3883379" cy="3815644"/>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que 9" descr="Porte-documents avec un remplissage uni">
            <a:extLst>
              <a:ext uri="{FF2B5EF4-FFF2-40B4-BE49-F238E27FC236}">
                <a16:creationId xmlns:a16="http://schemas.microsoft.com/office/drawing/2014/main" id="{6BA79138-CF89-42F7-A2D7-9D907BA599A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402" y="1535785"/>
            <a:ext cx="914400" cy="914400"/>
          </a:xfrm>
          <a:prstGeom prst="rect">
            <a:avLst/>
          </a:prstGeom>
        </p:spPr>
      </p:pic>
      <p:pic>
        <p:nvPicPr>
          <p:cNvPr id="12" name="Graphique 11" descr="Porte-documents avec un remplissage uni">
            <a:extLst>
              <a:ext uri="{FF2B5EF4-FFF2-40B4-BE49-F238E27FC236}">
                <a16:creationId xmlns:a16="http://schemas.microsoft.com/office/drawing/2014/main" id="{E8DA26AD-5811-41D2-A158-29FBFAC742F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04" y="2971800"/>
            <a:ext cx="914400" cy="914400"/>
          </a:xfrm>
          <a:prstGeom prst="rect">
            <a:avLst/>
          </a:prstGeom>
        </p:spPr>
      </p:pic>
      <p:pic>
        <p:nvPicPr>
          <p:cNvPr id="13" name="Graphique 12" descr="Porte-documents avec un remplissage uni">
            <a:extLst>
              <a:ext uri="{FF2B5EF4-FFF2-40B4-BE49-F238E27FC236}">
                <a16:creationId xmlns:a16="http://schemas.microsoft.com/office/drawing/2014/main" id="{58293504-CD83-4EEE-8BB7-CCCF3140634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402" y="4407815"/>
            <a:ext cx="914400" cy="914400"/>
          </a:xfrm>
          <a:prstGeom prst="rect">
            <a:avLst/>
          </a:prstGeom>
        </p:spPr>
      </p:pic>
      <p:sp>
        <p:nvSpPr>
          <p:cNvPr id="11" name="ZoneTexte 10">
            <a:extLst>
              <a:ext uri="{FF2B5EF4-FFF2-40B4-BE49-F238E27FC236}">
                <a16:creationId xmlns:a16="http://schemas.microsoft.com/office/drawing/2014/main" id="{9E9661EF-9B71-4116-BCFD-C39F2F24CABB}"/>
              </a:ext>
            </a:extLst>
          </p:cNvPr>
          <p:cNvSpPr txBox="1"/>
          <p:nvPr/>
        </p:nvSpPr>
        <p:spPr>
          <a:xfrm>
            <a:off x="1975555" y="4614329"/>
            <a:ext cx="4605867" cy="707886"/>
          </a:xfrm>
          <a:prstGeom prst="rect">
            <a:avLst/>
          </a:prstGeom>
          <a:noFill/>
        </p:spPr>
        <p:txBody>
          <a:bodyPr wrap="square" rtlCol="0">
            <a:spAutoFit/>
          </a:bodyPr>
          <a:lstStyle/>
          <a:p>
            <a:pPr algn="ctr"/>
            <a:r>
              <a:rPr lang="fr-FR" sz="2000" dirty="0">
                <a:solidFill>
                  <a:srgbClr val="374151"/>
                </a:solidFill>
                <a:latin typeface="Times New Roman" panose="02020603050405020304" pitchFamily="18" charset="0"/>
                <a:cs typeface="Times New Roman" panose="02020603050405020304" pitchFamily="18" charset="0"/>
              </a:rPr>
              <a:t>Enregistrement des Données pour une Analyse Approfondie</a:t>
            </a:r>
          </a:p>
        </p:txBody>
      </p:sp>
      <p:sp>
        <p:nvSpPr>
          <p:cNvPr id="15" name="ZoneTexte 14">
            <a:extLst>
              <a:ext uri="{FF2B5EF4-FFF2-40B4-BE49-F238E27FC236}">
                <a16:creationId xmlns:a16="http://schemas.microsoft.com/office/drawing/2014/main" id="{755A1C63-E3D1-403D-B029-AEF7D531CB19}"/>
              </a:ext>
            </a:extLst>
          </p:cNvPr>
          <p:cNvSpPr txBox="1"/>
          <p:nvPr/>
        </p:nvSpPr>
        <p:spPr>
          <a:xfrm>
            <a:off x="1755422" y="3178314"/>
            <a:ext cx="4605867" cy="707886"/>
          </a:xfrm>
          <a:prstGeom prst="rect">
            <a:avLst/>
          </a:prstGeom>
          <a:noFill/>
        </p:spPr>
        <p:txBody>
          <a:bodyPr wrap="square" rtlCol="0">
            <a:spAutoFit/>
          </a:bodyPr>
          <a:lstStyle/>
          <a:p>
            <a:pPr algn="ctr"/>
            <a:r>
              <a:rPr lang="fr-FR" sz="2000" dirty="0">
                <a:solidFill>
                  <a:srgbClr val="374151"/>
                </a:solidFill>
                <a:latin typeface="Times New Roman" panose="02020603050405020304" pitchFamily="18" charset="0"/>
                <a:cs typeface="Times New Roman" panose="02020603050405020304" pitchFamily="18" charset="0"/>
              </a:rPr>
              <a:t>Application Mobile pour une Gestion à Distance</a:t>
            </a:r>
          </a:p>
        </p:txBody>
      </p:sp>
      <p:sp>
        <p:nvSpPr>
          <p:cNvPr id="16" name="ZoneTexte 15">
            <a:extLst>
              <a:ext uri="{FF2B5EF4-FFF2-40B4-BE49-F238E27FC236}">
                <a16:creationId xmlns:a16="http://schemas.microsoft.com/office/drawing/2014/main" id="{A424A55B-C81E-4686-AA84-6D873D0B02AB}"/>
              </a:ext>
            </a:extLst>
          </p:cNvPr>
          <p:cNvSpPr txBox="1"/>
          <p:nvPr/>
        </p:nvSpPr>
        <p:spPr>
          <a:xfrm>
            <a:off x="1857022" y="1742299"/>
            <a:ext cx="4605867" cy="707886"/>
          </a:xfrm>
          <a:prstGeom prst="rect">
            <a:avLst/>
          </a:prstGeom>
          <a:noFill/>
        </p:spPr>
        <p:txBody>
          <a:bodyPr wrap="square" rtlCol="0">
            <a:spAutoFit/>
          </a:bodyPr>
          <a:lstStyle/>
          <a:p>
            <a:pPr algn="ctr"/>
            <a:r>
              <a:rPr lang="fr-FR" sz="2000" b="0" i="0" dirty="0">
                <a:solidFill>
                  <a:srgbClr val="374151"/>
                </a:solidFill>
                <a:effectLst/>
                <a:latin typeface="Times New Roman" panose="02020603050405020304" pitchFamily="18" charset="0"/>
                <a:cs typeface="Times New Roman" panose="02020603050405020304" pitchFamily="18" charset="0"/>
              </a:rPr>
              <a:t>Surveillance en Temps Réel et Classification Précise</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06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0E6BBA09-2A1E-477E-BE7A-074943771855}"/>
              </a:ext>
            </a:extLst>
          </p:cNvPr>
          <p:cNvSpPr/>
          <p:nvPr/>
        </p:nvSpPr>
        <p:spPr>
          <a:xfrm>
            <a:off x="11520516" y="6203011"/>
            <a:ext cx="671484"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34</a:t>
            </a:r>
          </a:p>
        </p:txBody>
      </p:sp>
      <p:grpSp>
        <p:nvGrpSpPr>
          <p:cNvPr id="3" name="Google Shape;889;p32">
            <a:extLst>
              <a:ext uri="{FF2B5EF4-FFF2-40B4-BE49-F238E27FC236}">
                <a16:creationId xmlns:a16="http://schemas.microsoft.com/office/drawing/2014/main" id="{40A11016-38A7-4644-99C4-B23364016FC8}"/>
              </a:ext>
            </a:extLst>
          </p:cNvPr>
          <p:cNvGrpSpPr/>
          <p:nvPr/>
        </p:nvGrpSpPr>
        <p:grpSpPr>
          <a:xfrm>
            <a:off x="0" y="-23150"/>
            <a:ext cx="5858176" cy="1046535"/>
            <a:chOff x="2775150" y="977475"/>
            <a:chExt cx="4457443" cy="943925"/>
          </a:xfrm>
        </p:grpSpPr>
        <p:sp>
          <p:nvSpPr>
            <p:cNvPr id="4" name="Google Shape;890;p32">
              <a:extLst>
                <a:ext uri="{FF2B5EF4-FFF2-40B4-BE49-F238E27FC236}">
                  <a16:creationId xmlns:a16="http://schemas.microsoft.com/office/drawing/2014/main" id="{19036753-A46E-4E8C-945D-6330A3B91B96}"/>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5" name="Google Shape;891;p32">
              <a:extLst>
                <a:ext uri="{FF2B5EF4-FFF2-40B4-BE49-F238E27FC236}">
                  <a16:creationId xmlns:a16="http://schemas.microsoft.com/office/drawing/2014/main" id="{98D3A92A-9B98-4194-9556-AAD543DFA011}"/>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6" name="Google Shape;892;p32">
              <a:extLst>
                <a:ext uri="{FF2B5EF4-FFF2-40B4-BE49-F238E27FC236}">
                  <a16:creationId xmlns:a16="http://schemas.microsoft.com/office/drawing/2014/main" id="{7C9844D9-59B1-4F28-AB40-8E65AD8C9E02}"/>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7" name="Google Shape;893;p32">
              <a:extLst>
                <a:ext uri="{FF2B5EF4-FFF2-40B4-BE49-F238E27FC236}">
                  <a16:creationId xmlns:a16="http://schemas.microsoft.com/office/drawing/2014/main" id="{2B147AAD-C8B3-4FC1-BBD4-3F7FD3C602AA}"/>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400" b="1" kern="0" dirty="0">
                  <a:latin typeface="Times New Roman" panose="02020603050405020304" pitchFamily="18" charset="0"/>
                  <a:cs typeface="Times New Roman" panose="02020603050405020304" pitchFamily="18" charset="0"/>
                </a:rPr>
                <a:t>Perspectives </a:t>
              </a:r>
              <a:r>
                <a:rPr lang="fr-FR" sz="2400" b="1" kern="0" noProof="0" dirty="0">
                  <a:latin typeface="Times New Roman" panose="02020603050405020304" pitchFamily="18" charset="0"/>
                  <a:cs typeface="Times New Roman" panose="02020603050405020304" pitchFamily="18" charset="0"/>
                </a:rPr>
                <a:t> </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2052" name="Picture 4" descr="Accueil Entreprise - Forum Perspectives | 28 Novembre 2023">
            <a:extLst>
              <a:ext uri="{FF2B5EF4-FFF2-40B4-BE49-F238E27FC236}">
                <a16:creationId xmlns:a16="http://schemas.microsoft.com/office/drawing/2014/main" id="{47896A4A-1DFF-4244-99C7-68992050C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5283" y="1401058"/>
            <a:ext cx="3990975" cy="3762375"/>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que 9" descr="Une ampoule">
            <a:extLst>
              <a:ext uri="{FF2B5EF4-FFF2-40B4-BE49-F238E27FC236}">
                <a16:creationId xmlns:a16="http://schemas.microsoft.com/office/drawing/2014/main" id="{E0274A4D-DDC3-4D78-8E60-B7586731F9B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50" y="1137768"/>
            <a:ext cx="1703790" cy="1703790"/>
          </a:xfrm>
          <a:prstGeom prst="rect">
            <a:avLst/>
          </a:prstGeom>
        </p:spPr>
      </p:pic>
      <p:pic>
        <p:nvPicPr>
          <p:cNvPr id="14" name="Graphique 13" descr="Une ampoule">
            <a:extLst>
              <a:ext uri="{FF2B5EF4-FFF2-40B4-BE49-F238E27FC236}">
                <a16:creationId xmlns:a16="http://schemas.microsoft.com/office/drawing/2014/main" id="{62895C11-7074-4108-98A3-4C51BC5EF8B6}"/>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8145" y="2579104"/>
            <a:ext cx="1703790" cy="1703790"/>
          </a:xfrm>
          <a:prstGeom prst="rect">
            <a:avLst/>
          </a:prstGeom>
        </p:spPr>
      </p:pic>
      <p:pic>
        <p:nvPicPr>
          <p:cNvPr id="15" name="Graphique 14" descr="Une ampoule">
            <a:extLst>
              <a:ext uri="{FF2B5EF4-FFF2-40B4-BE49-F238E27FC236}">
                <a16:creationId xmlns:a16="http://schemas.microsoft.com/office/drawing/2014/main" id="{A8D1430D-85E8-455C-9F6A-AD4B8B1AA823}"/>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7107" y="4282894"/>
            <a:ext cx="1703790" cy="1703790"/>
          </a:xfrm>
          <a:prstGeom prst="rect">
            <a:avLst/>
          </a:prstGeom>
        </p:spPr>
      </p:pic>
      <p:sp>
        <p:nvSpPr>
          <p:cNvPr id="11" name="ZoneTexte 10">
            <a:extLst>
              <a:ext uri="{FF2B5EF4-FFF2-40B4-BE49-F238E27FC236}">
                <a16:creationId xmlns:a16="http://schemas.microsoft.com/office/drawing/2014/main" id="{8A040296-F98F-4905-A220-70A3A3F80FAD}"/>
              </a:ext>
            </a:extLst>
          </p:cNvPr>
          <p:cNvSpPr txBox="1"/>
          <p:nvPr/>
        </p:nvSpPr>
        <p:spPr>
          <a:xfrm>
            <a:off x="1997107" y="1782013"/>
            <a:ext cx="4840178" cy="707886"/>
          </a:xfrm>
          <a:prstGeom prst="rect">
            <a:avLst/>
          </a:prstGeom>
          <a:noFill/>
        </p:spPr>
        <p:txBody>
          <a:bodyPr wrap="square" rtlCol="0">
            <a:spAutoFit/>
          </a:bodyPr>
          <a:lstStyle/>
          <a:p>
            <a:pPr algn="ctr"/>
            <a:r>
              <a:rPr lang="fr-FR" sz="2000" b="0" i="0" dirty="0">
                <a:solidFill>
                  <a:srgbClr val="374151"/>
                </a:solidFill>
                <a:effectLst/>
                <a:latin typeface="Times New Roman" panose="02020603050405020304" pitchFamily="18" charset="0"/>
                <a:cs typeface="Times New Roman" panose="02020603050405020304" pitchFamily="18" charset="0"/>
              </a:rPr>
              <a:t>Expansion des fonctionnalités de l'application mobile</a:t>
            </a:r>
            <a:endParaRPr lang="fr-FR" sz="2000" dirty="0">
              <a:latin typeface="Times New Roman" panose="02020603050405020304" pitchFamily="18" charset="0"/>
              <a:cs typeface="Times New Roman" panose="02020603050405020304" pitchFamily="18" charset="0"/>
            </a:endParaRPr>
          </a:p>
        </p:txBody>
      </p:sp>
      <p:sp>
        <p:nvSpPr>
          <p:cNvPr id="18" name="ZoneTexte 17">
            <a:extLst>
              <a:ext uri="{FF2B5EF4-FFF2-40B4-BE49-F238E27FC236}">
                <a16:creationId xmlns:a16="http://schemas.microsoft.com/office/drawing/2014/main" id="{C7C767F6-6F78-4058-A839-752666AB3B6F}"/>
              </a:ext>
            </a:extLst>
          </p:cNvPr>
          <p:cNvSpPr txBox="1"/>
          <p:nvPr/>
        </p:nvSpPr>
        <p:spPr>
          <a:xfrm>
            <a:off x="2818520" y="3109101"/>
            <a:ext cx="4840178" cy="707886"/>
          </a:xfrm>
          <a:prstGeom prst="rect">
            <a:avLst/>
          </a:prstGeom>
          <a:noFill/>
        </p:spPr>
        <p:txBody>
          <a:bodyPr wrap="square" rtlCol="0">
            <a:spAutoFit/>
          </a:bodyPr>
          <a:lstStyle/>
          <a:p>
            <a:pPr algn="ctr"/>
            <a:r>
              <a:rPr lang="fr-FR" sz="2000" dirty="0">
                <a:solidFill>
                  <a:srgbClr val="374151"/>
                </a:solidFill>
                <a:latin typeface="Times New Roman" panose="02020603050405020304" pitchFamily="18" charset="0"/>
                <a:cs typeface="Times New Roman" panose="02020603050405020304" pitchFamily="18" charset="0"/>
              </a:rPr>
              <a:t>Ajout d'une partie de traitement de l'eau pour l'eau non potable</a:t>
            </a:r>
          </a:p>
        </p:txBody>
      </p:sp>
      <p:sp>
        <p:nvSpPr>
          <p:cNvPr id="19" name="ZoneTexte 18">
            <a:extLst>
              <a:ext uri="{FF2B5EF4-FFF2-40B4-BE49-F238E27FC236}">
                <a16:creationId xmlns:a16="http://schemas.microsoft.com/office/drawing/2014/main" id="{21471082-4BE6-41AC-B774-E94E5AD73F16}"/>
              </a:ext>
            </a:extLst>
          </p:cNvPr>
          <p:cNvSpPr txBox="1"/>
          <p:nvPr/>
        </p:nvSpPr>
        <p:spPr>
          <a:xfrm>
            <a:off x="3675911" y="4854093"/>
            <a:ext cx="4840178" cy="707886"/>
          </a:xfrm>
          <a:prstGeom prst="rect">
            <a:avLst/>
          </a:prstGeom>
          <a:noFill/>
        </p:spPr>
        <p:txBody>
          <a:bodyPr wrap="square" rtlCol="0">
            <a:spAutoFit/>
          </a:bodyPr>
          <a:lstStyle/>
          <a:p>
            <a:pPr algn="ctr"/>
            <a:r>
              <a:rPr lang="fr-FR" sz="2000" dirty="0">
                <a:solidFill>
                  <a:srgbClr val="374151"/>
                </a:solidFill>
                <a:latin typeface="Times New Roman" panose="02020603050405020304" pitchFamily="18" charset="0"/>
                <a:cs typeface="Times New Roman" panose="02020603050405020304" pitchFamily="18" charset="0"/>
              </a:rPr>
              <a:t>Conception d'une carte pour améliorer la gestion du système</a:t>
            </a:r>
          </a:p>
        </p:txBody>
      </p:sp>
    </p:spTree>
    <p:extLst>
      <p:ext uri="{BB962C8B-B14F-4D97-AF65-F5344CB8AC3E}">
        <p14:creationId xmlns:p14="http://schemas.microsoft.com/office/powerpoint/2010/main" val="132292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4780EF5D-5541-DAB5-FB9C-F0E41D40B174}"/>
              </a:ext>
            </a:extLst>
          </p:cNvPr>
          <p:cNvSpPr txBox="1">
            <a:spLocks/>
          </p:cNvSpPr>
          <p:nvPr/>
        </p:nvSpPr>
        <p:spPr>
          <a:xfrm>
            <a:off x="3716067" y="2888936"/>
            <a:ext cx="5759245" cy="531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rgbClr val="7030A0"/>
                </a:solidFill>
                <a:latin typeface="Arial" panose="020B0604020202020204" pitchFamily="34" charset="0"/>
                <a:cs typeface="Arial" panose="020B0604020202020204" pitchFamily="34" charset="0"/>
              </a:rPr>
              <a:t>Merci pour votre attention !</a:t>
            </a:r>
          </a:p>
        </p:txBody>
      </p:sp>
    </p:spTree>
    <p:extLst>
      <p:ext uri="{BB962C8B-B14F-4D97-AF65-F5344CB8AC3E}">
        <p14:creationId xmlns:p14="http://schemas.microsoft.com/office/powerpoint/2010/main" val="68484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46" name="Google Shape;534;p18">
            <a:extLst>
              <a:ext uri="{FF2B5EF4-FFF2-40B4-BE49-F238E27FC236}">
                <a16:creationId xmlns:a16="http://schemas.microsoft.com/office/drawing/2014/main" id="{7A2A42DC-E98E-A673-462D-7B776268A4C0}"/>
              </a:ext>
            </a:extLst>
          </p:cNvPr>
          <p:cNvSpPr txBox="1"/>
          <p:nvPr/>
        </p:nvSpPr>
        <p:spPr>
          <a:xfrm>
            <a:off x="4415913" y="2508975"/>
            <a:ext cx="3586989" cy="430833"/>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solidFill>
                  <a:schemeClr val="dk1"/>
                </a:solidFill>
                <a:latin typeface="Times New Roman" panose="02020603050405020304" pitchFamily="18" charset="0"/>
                <a:cs typeface="Times New Roman" panose="02020603050405020304" pitchFamily="18" charset="0"/>
              </a:rPr>
              <a:t>Des compteurs intelligentes </a:t>
            </a:r>
            <a:endParaRPr sz="2000" dirty="0">
              <a:latin typeface="Times New Roman" panose="02020603050405020304" pitchFamily="18" charset="0"/>
              <a:cs typeface="Times New Roman" panose="02020603050405020304" pitchFamily="18" charset="0"/>
            </a:endParaRPr>
          </a:p>
        </p:txBody>
      </p:sp>
      <p:sp>
        <p:nvSpPr>
          <p:cNvPr id="49" name="Google Shape;534;p18">
            <a:extLst>
              <a:ext uri="{FF2B5EF4-FFF2-40B4-BE49-F238E27FC236}">
                <a16:creationId xmlns:a16="http://schemas.microsoft.com/office/drawing/2014/main" id="{E731A387-456F-CFFB-FDFC-128379E0F183}"/>
              </a:ext>
            </a:extLst>
          </p:cNvPr>
          <p:cNvSpPr txBox="1"/>
          <p:nvPr/>
        </p:nvSpPr>
        <p:spPr>
          <a:xfrm>
            <a:off x="6775419" y="4760477"/>
            <a:ext cx="3835079" cy="430833"/>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dirty="0">
                <a:solidFill>
                  <a:schemeClr val="dk1"/>
                </a:solidFill>
                <a:latin typeface="Times New Roman" panose="02020603050405020304" pitchFamily="18" charset="0"/>
                <a:cs typeface="Times New Roman" panose="02020603050405020304" pitchFamily="18" charset="0"/>
              </a:rPr>
              <a:t>Des box Internet</a:t>
            </a:r>
            <a:endParaRPr sz="2000" dirty="0">
              <a:solidFill>
                <a:schemeClr val="dk1"/>
              </a:solidFill>
              <a:latin typeface="Times New Roman" panose="02020603050405020304" pitchFamily="18" charset="0"/>
              <a:cs typeface="Times New Roman" panose="02020603050405020304" pitchFamily="18" charset="0"/>
            </a:endParaRPr>
          </a:p>
        </p:txBody>
      </p:sp>
      <p:sp>
        <p:nvSpPr>
          <p:cNvPr id="50" name="Google Shape;534;p18">
            <a:extLst>
              <a:ext uri="{FF2B5EF4-FFF2-40B4-BE49-F238E27FC236}">
                <a16:creationId xmlns:a16="http://schemas.microsoft.com/office/drawing/2014/main" id="{0CBFB734-5739-E830-D705-03E6FDD29134}"/>
              </a:ext>
            </a:extLst>
          </p:cNvPr>
          <p:cNvSpPr txBox="1"/>
          <p:nvPr/>
        </p:nvSpPr>
        <p:spPr>
          <a:xfrm>
            <a:off x="1386304" y="4717836"/>
            <a:ext cx="3029609" cy="430833"/>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dirty="0">
                <a:solidFill>
                  <a:schemeClr val="dk1"/>
                </a:solidFill>
                <a:latin typeface="Times New Roman" panose="02020603050405020304" pitchFamily="18" charset="0"/>
                <a:cs typeface="Times New Roman" panose="02020603050405020304" pitchFamily="18" charset="0"/>
              </a:rPr>
              <a:t>Des décodeurs télévisés</a:t>
            </a:r>
            <a:endParaRPr sz="2000" dirty="0">
              <a:latin typeface="Times New Roman" panose="02020603050405020304" pitchFamily="18" charset="0"/>
              <a:cs typeface="Times New Roman" panose="02020603050405020304" pitchFamily="18" charset="0"/>
            </a:endParaRPr>
          </a:p>
        </p:txBody>
      </p:sp>
      <p:grpSp>
        <p:nvGrpSpPr>
          <p:cNvPr id="47" name="Google Shape;889;p32">
            <a:extLst>
              <a:ext uri="{FF2B5EF4-FFF2-40B4-BE49-F238E27FC236}">
                <a16:creationId xmlns:a16="http://schemas.microsoft.com/office/drawing/2014/main" id="{F3554DC8-BA14-0055-BF37-7D7D7D6B99D1}"/>
              </a:ext>
            </a:extLst>
          </p:cNvPr>
          <p:cNvGrpSpPr/>
          <p:nvPr/>
        </p:nvGrpSpPr>
        <p:grpSpPr>
          <a:xfrm>
            <a:off x="0" y="-41564"/>
            <a:ext cx="5989937" cy="1046535"/>
            <a:chOff x="2775150" y="977475"/>
            <a:chExt cx="4557699" cy="943925"/>
          </a:xfrm>
        </p:grpSpPr>
        <p:sp>
          <p:nvSpPr>
            <p:cNvPr id="48" name="Google Shape;890;p32">
              <a:extLst>
                <a:ext uri="{FF2B5EF4-FFF2-40B4-BE49-F238E27FC236}">
                  <a16:creationId xmlns:a16="http://schemas.microsoft.com/office/drawing/2014/main" id="{22DD800C-EF85-F51D-0AA2-3A8A208121D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1" name="Google Shape;891;p32">
              <a:extLst>
                <a:ext uri="{FF2B5EF4-FFF2-40B4-BE49-F238E27FC236}">
                  <a16:creationId xmlns:a16="http://schemas.microsoft.com/office/drawing/2014/main" id="{737C75DD-BFA7-650C-4F5F-406B2F9A2D3E}"/>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52" name="Google Shape;892;p32">
              <a:extLst>
                <a:ext uri="{FF2B5EF4-FFF2-40B4-BE49-F238E27FC236}">
                  <a16:creationId xmlns:a16="http://schemas.microsoft.com/office/drawing/2014/main" id="{400D064D-60D4-E96D-2360-17CFEA4F2ECA}"/>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54" name="Google Shape;893;p32">
              <a:extLst>
                <a:ext uri="{FF2B5EF4-FFF2-40B4-BE49-F238E27FC236}">
                  <a16:creationId xmlns:a16="http://schemas.microsoft.com/office/drawing/2014/main" id="{BD715061-8070-DB7A-6476-51ACB405FB29}"/>
                </a:ext>
              </a:extLst>
            </p:cNvPr>
            <p:cNvSpPr/>
            <p:nvPr/>
          </p:nvSpPr>
          <p:spPr>
            <a:xfrm>
              <a:off x="3345776" y="1197516"/>
              <a:ext cx="3987073"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400" b="1" dirty="0">
                  <a:latin typeface="Times New Roman" panose="02020603050405020304" pitchFamily="18" charset="0"/>
                  <a:cs typeface="Times New Roman" panose="02020603050405020304" pitchFamily="18" charset="0"/>
                </a:rPr>
                <a:t>Organisme d’accueil</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sp>
        <p:nvSpPr>
          <p:cNvPr id="5" name="ZoneTexte 4">
            <a:extLst>
              <a:ext uri="{FF2B5EF4-FFF2-40B4-BE49-F238E27FC236}">
                <a16:creationId xmlns:a16="http://schemas.microsoft.com/office/drawing/2014/main" id="{3946C991-016D-40D2-8215-BEC5F6FCB9E9}"/>
              </a:ext>
            </a:extLst>
          </p:cNvPr>
          <p:cNvSpPr txBox="1"/>
          <p:nvPr/>
        </p:nvSpPr>
        <p:spPr>
          <a:xfrm>
            <a:off x="4507647" y="1002594"/>
            <a:ext cx="3406905"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SAGEMCOM Tunisie </a:t>
            </a:r>
          </a:p>
        </p:txBody>
      </p:sp>
      <p:sp>
        <p:nvSpPr>
          <p:cNvPr id="6" name="ZoneTexte 5">
            <a:extLst>
              <a:ext uri="{FF2B5EF4-FFF2-40B4-BE49-F238E27FC236}">
                <a16:creationId xmlns:a16="http://schemas.microsoft.com/office/drawing/2014/main" id="{30DC1FB2-BFA4-4243-A633-2DAAD91387CA}"/>
              </a:ext>
            </a:extLst>
          </p:cNvPr>
          <p:cNvSpPr txBox="1"/>
          <p:nvPr/>
        </p:nvSpPr>
        <p:spPr>
          <a:xfrm>
            <a:off x="1640911" y="1429023"/>
            <a:ext cx="8943582" cy="707886"/>
          </a:xfrm>
          <a:prstGeom prst="rect">
            <a:avLst/>
          </a:prstGeom>
          <a:noFill/>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La conception, le développement et la fabrication de produits pour les secteurs du haut-débit, de l’impression et de la gestion de l’énergie</a:t>
            </a:r>
          </a:p>
        </p:txBody>
      </p:sp>
      <p:sp>
        <p:nvSpPr>
          <p:cNvPr id="25" name="Google Shape;10650;p61">
            <a:extLst>
              <a:ext uri="{FF2B5EF4-FFF2-40B4-BE49-F238E27FC236}">
                <a16:creationId xmlns:a16="http://schemas.microsoft.com/office/drawing/2014/main" id="{4839E979-6117-B1C8-C45F-29216397B4E0}"/>
              </a:ext>
            </a:extLst>
          </p:cNvPr>
          <p:cNvSpPr/>
          <p:nvPr/>
        </p:nvSpPr>
        <p:spPr>
          <a:xfrm>
            <a:off x="5022473" y="4840737"/>
            <a:ext cx="514352" cy="499428"/>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sp>
        <p:nvSpPr>
          <p:cNvPr id="9" name="Forme libre : forme 8">
            <a:extLst>
              <a:ext uri="{FF2B5EF4-FFF2-40B4-BE49-F238E27FC236}">
                <a16:creationId xmlns:a16="http://schemas.microsoft.com/office/drawing/2014/main" id="{B7DB4738-7938-4150-9460-B14D4477C0D0}"/>
              </a:ext>
            </a:extLst>
          </p:cNvPr>
          <p:cNvSpPr/>
          <p:nvPr/>
        </p:nvSpPr>
        <p:spPr>
          <a:xfrm>
            <a:off x="4995215" y="2939808"/>
            <a:ext cx="1706485" cy="1706485"/>
          </a:xfrm>
          <a:custGeom>
            <a:avLst/>
            <a:gdLst>
              <a:gd name="connsiteX0" fmla="*/ 0 w 1706485"/>
              <a:gd name="connsiteY0" fmla="*/ 853243 h 1706485"/>
              <a:gd name="connsiteX1" fmla="*/ 853243 w 1706485"/>
              <a:gd name="connsiteY1" fmla="*/ 0 h 1706485"/>
              <a:gd name="connsiteX2" fmla="*/ 1706486 w 1706485"/>
              <a:gd name="connsiteY2" fmla="*/ 853243 h 1706485"/>
              <a:gd name="connsiteX3" fmla="*/ 853243 w 1706485"/>
              <a:gd name="connsiteY3" fmla="*/ 1706486 h 1706485"/>
              <a:gd name="connsiteX4" fmla="*/ 0 w 1706485"/>
              <a:gd name="connsiteY4" fmla="*/ 853243 h 170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485" h="1706485">
                <a:moveTo>
                  <a:pt x="0" y="853243"/>
                </a:moveTo>
                <a:cubicBezTo>
                  <a:pt x="0" y="382010"/>
                  <a:pt x="382010" y="0"/>
                  <a:pt x="853243" y="0"/>
                </a:cubicBezTo>
                <a:cubicBezTo>
                  <a:pt x="1324476" y="0"/>
                  <a:pt x="1706486" y="382010"/>
                  <a:pt x="1706486" y="853243"/>
                </a:cubicBezTo>
                <a:cubicBezTo>
                  <a:pt x="1706486" y="1324476"/>
                  <a:pt x="1324476" y="1706486"/>
                  <a:pt x="853243" y="1706486"/>
                </a:cubicBezTo>
                <a:cubicBezTo>
                  <a:pt x="382010" y="1706486"/>
                  <a:pt x="0" y="1324476"/>
                  <a:pt x="0" y="853243"/>
                </a:cubicBezTo>
                <a:close/>
              </a:path>
            </a:pathLst>
          </a:custGeom>
          <a:solidFill>
            <a:srgbClr val="0779B7"/>
          </a:solidFill>
          <a:ln w="38100" cap="flat" cmpd="sng" algn="ctr">
            <a:solidFill>
              <a:srgbClr val="FFFFFF"/>
            </a:solidFill>
            <a:prstDash val="solid"/>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tx1"/>
          </a:fontRef>
        </p:style>
        <p:txBody>
          <a:bodyPr spcFirstLastPara="0" vert="horz" wrap="square" lIns="410798" tIns="411094" rIns="410799" bIns="752391"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rgbClr val="000000">
                    <a:hueOff val="0"/>
                    <a:satOff val="0"/>
                    <a:lumOff val="0"/>
                    <a:alphaOff val="0"/>
                  </a:srgbClr>
                </a:solidFill>
                <a:latin typeface="Calibri"/>
                <a:ea typeface="+mn-ea"/>
                <a:cs typeface="+mn-cs"/>
              </a:rPr>
              <a:t> </a:t>
            </a:r>
          </a:p>
        </p:txBody>
      </p:sp>
      <p:pic>
        <p:nvPicPr>
          <p:cNvPr id="1032" name="Picture 8" descr="Icône couleur rgb du compteur de grille intelligente">
            <a:extLst>
              <a:ext uri="{FF2B5EF4-FFF2-40B4-BE49-F238E27FC236}">
                <a16:creationId xmlns:a16="http://schemas.microsoft.com/office/drawing/2014/main" id="{8030DC35-8F60-4387-B0D3-0A7ADDB3F35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4802" t="10828" r="4802" b="14744"/>
          <a:stretch/>
        </p:blipFill>
        <p:spPr bwMode="auto">
          <a:xfrm>
            <a:off x="5256285" y="3201939"/>
            <a:ext cx="1214356" cy="122156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0" name="Forme libre : forme 9">
            <a:extLst>
              <a:ext uri="{FF2B5EF4-FFF2-40B4-BE49-F238E27FC236}">
                <a16:creationId xmlns:a16="http://schemas.microsoft.com/office/drawing/2014/main" id="{C9A7ADE4-83B0-4DF2-B95C-74A344C5C756}"/>
              </a:ext>
            </a:extLst>
          </p:cNvPr>
          <p:cNvSpPr/>
          <p:nvPr/>
        </p:nvSpPr>
        <p:spPr>
          <a:xfrm>
            <a:off x="5726415" y="4051606"/>
            <a:ext cx="1706485" cy="1706485"/>
          </a:xfrm>
          <a:custGeom>
            <a:avLst/>
            <a:gdLst>
              <a:gd name="connsiteX0" fmla="*/ 0 w 1706485"/>
              <a:gd name="connsiteY0" fmla="*/ 853243 h 1706485"/>
              <a:gd name="connsiteX1" fmla="*/ 853243 w 1706485"/>
              <a:gd name="connsiteY1" fmla="*/ 0 h 1706485"/>
              <a:gd name="connsiteX2" fmla="*/ 1706486 w 1706485"/>
              <a:gd name="connsiteY2" fmla="*/ 853243 h 1706485"/>
              <a:gd name="connsiteX3" fmla="*/ 853243 w 1706485"/>
              <a:gd name="connsiteY3" fmla="*/ 1706486 h 1706485"/>
              <a:gd name="connsiteX4" fmla="*/ 0 w 1706485"/>
              <a:gd name="connsiteY4" fmla="*/ 853243 h 170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485" h="1706485">
                <a:moveTo>
                  <a:pt x="0" y="853243"/>
                </a:moveTo>
                <a:cubicBezTo>
                  <a:pt x="0" y="382010"/>
                  <a:pt x="382010" y="0"/>
                  <a:pt x="853243" y="0"/>
                </a:cubicBezTo>
                <a:cubicBezTo>
                  <a:pt x="1324476" y="0"/>
                  <a:pt x="1706486" y="382010"/>
                  <a:pt x="1706486" y="853243"/>
                </a:cubicBezTo>
                <a:cubicBezTo>
                  <a:pt x="1706486" y="1324476"/>
                  <a:pt x="1324476" y="1706486"/>
                  <a:pt x="853243" y="1706486"/>
                </a:cubicBezTo>
                <a:cubicBezTo>
                  <a:pt x="382010" y="1706486"/>
                  <a:pt x="0" y="1324476"/>
                  <a:pt x="0" y="853243"/>
                </a:cubicBezTo>
                <a:close/>
              </a:path>
            </a:pathLst>
          </a:custGeom>
          <a:solidFill>
            <a:srgbClr val="A7CCDF">
              <a:alpha val="70000"/>
            </a:srgbClr>
          </a:solidFill>
          <a:ln w="38100" cap="flat" cmpd="sng" algn="ctr">
            <a:solidFill>
              <a:srgbClr val="FFFFFF"/>
            </a:solidFill>
            <a:prstDash val="solid"/>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tx1"/>
          </a:fontRef>
        </p:style>
        <p:txBody>
          <a:bodyPr spcFirstLastPara="0" vert="horz" wrap="square" lIns="671846" tIns="578292" rIns="310638" bIns="464526"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rgbClr val="000000">
                    <a:hueOff val="0"/>
                    <a:satOff val="0"/>
                    <a:lumOff val="0"/>
                    <a:alphaOff val="0"/>
                  </a:srgbClr>
                </a:solidFill>
                <a:latin typeface="Calibri"/>
                <a:ea typeface="+mn-ea"/>
                <a:cs typeface="+mn-cs"/>
              </a:rPr>
              <a:t> </a:t>
            </a:r>
          </a:p>
        </p:txBody>
      </p:sp>
      <p:pic>
        <p:nvPicPr>
          <p:cNvPr id="1028" name="Picture 4" descr="Offres Internet ADSL et VDSL : quelle est la meilleure box ?">
            <a:extLst>
              <a:ext uri="{FF2B5EF4-FFF2-40B4-BE49-F238E27FC236}">
                <a16:creationId xmlns:a16="http://schemas.microsoft.com/office/drawing/2014/main" id="{4B303465-40F0-4702-99BC-54634030C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9936" y="4291745"/>
            <a:ext cx="1226206" cy="1226206"/>
          </a:xfrm>
          <a:prstGeom prst="rect">
            <a:avLst/>
          </a:prstGeom>
          <a:noFill/>
          <a:extLst>
            <a:ext uri="{909E8E84-426E-40DD-AFC4-6F175D3DCCD1}">
              <a14:hiddenFill xmlns:a14="http://schemas.microsoft.com/office/drawing/2010/main">
                <a:solidFill>
                  <a:srgbClr val="FFFFFF"/>
                </a:solidFill>
              </a14:hiddenFill>
            </a:ext>
          </a:extLst>
        </p:spPr>
      </p:pic>
      <p:sp>
        <p:nvSpPr>
          <p:cNvPr id="12" name="Forme libre : forme 11">
            <a:extLst>
              <a:ext uri="{FF2B5EF4-FFF2-40B4-BE49-F238E27FC236}">
                <a16:creationId xmlns:a16="http://schemas.microsoft.com/office/drawing/2014/main" id="{59830AD8-805A-4C34-963F-C9D69A44CF3B}"/>
              </a:ext>
            </a:extLst>
          </p:cNvPr>
          <p:cNvSpPr/>
          <p:nvPr/>
        </p:nvSpPr>
        <p:spPr>
          <a:xfrm>
            <a:off x="4283451" y="4052851"/>
            <a:ext cx="1706485" cy="1706485"/>
          </a:xfrm>
          <a:custGeom>
            <a:avLst/>
            <a:gdLst>
              <a:gd name="connsiteX0" fmla="*/ 0 w 1706485"/>
              <a:gd name="connsiteY0" fmla="*/ 853243 h 1706485"/>
              <a:gd name="connsiteX1" fmla="*/ 853243 w 1706485"/>
              <a:gd name="connsiteY1" fmla="*/ 0 h 1706485"/>
              <a:gd name="connsiteX2" fmla="*/ 1706486 w 1706485"/>
              <a:gd name="connsiteY2" fmla="*/ 853243 h 1706485"/>
              <a:gd name="connsiteX3" fmla="*/ 853243 w 1706485"/>
              <a:gd name="connsiteY3" fmla="*/ 1706486 h 1706485"/>
              <a:gd name="connsiteX4" fmla="*/ 0 w 1706485"/>
              <a:gd name="connsiteY4" fmla="*/ 853243 h 170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485" h="1706485">
                <a:moveTo>
                  <a:pt x="0" y="853243"/>
                </a:moveTo>
                <a:cubicBezTo>
                  <a:pt x="0" y="382010"/>
                  <a:pt x="382010" y="0"/>
                  <a:pt x="853243" y="0"/>
                </a:cubicBezTo>
                <a:cubicBezTo>
                  <a:pt x="1324476" y="0"/>
                  <a:pt x="1706486" y="382010"/>
                  <a:pt x="1706486" y="853243"/>
                </a:cubicBezTo>
                <a:cubicBezTo>
                  <a:pt x="1706486" y="1324476"/>
                  <a:pt x="1324476" y="1706486"/>
                  <a:pt x="853243" y="1706486"/>
                </a:cubicBezTo>
                <a:cubicBezTo>
                  <a:pt x="382010" y="1706486"/>
                  <a:pt x="0" y="1324476"/>
                  <a:pt x="0" y="853243"/>
                </a:cubicBezTo>
                <a:close/>
              </a:path>
            </a:pathLst>
          </a:custGeom>
          <a:solidFill>
            <a:srgbClr val="019ADD">
              <a:alpha val="50000"/>
            </a:srgbClr>
          </a:solidFill>
          <a:ln w="38100" cap="flat" cmpd="sng" algn="ctr">
            <a:solidFill>
              <a:srgbClr val="FFFFFF"/>
            </a:solidFill>
            <a:prstDash val="solid"/>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tx1"/>
          </a:fontRef>
        </p:style>
        <p:txBody>
          <a:bodyPr spcFirstLastPara="0" vert="horz" wrap="square" lIns="310639" tIns="578293" rIns="671845" bIns="464525"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rgbClr val="000000">
                    <a:hueOff val="0"/>
                    <a:satOff val="0"/>
                    <a:lumOff val="0"/>
                    <a:alphaOff val="0"/>
                  </a:srgbClr>
                </a:solidFill>
                <a:latin typeface="Calibri"/>
                <a:ea typeface="+mn-ea"/>
                <a:cs typeface="+mn-cs"/>
              </a:rPr>
              <a:t> </a:t>
            </a:r>
          </a:p>
        </p:txBody>
      </p:sp>
      <p:pic>
        <p:nvPicPr>
          <p:cNvPr id="1026" name="Picture 2" descr="Décodeur : 3 340 images, photos et images vectorielles de stock |  Shutterstock">
            <a:extLst>
              <a:ext uri="{FF2B5EF4-FFF2-40B4-BE49-F238E27FC236}">
                <a16:creationId xmlns:a16="http://schemas.microsoft.com/office/drawing/2014/main" id="{6B0DE56F-1046-441A-980F-CE8E4696C7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032" t="14858" r="17628" b="11875"/>
          <a:stretch/>
        </p:blipFill>
        <p:spPr bwMode="auto">
          <a:xfrm>
            <a:off x="4526687" y="4314982"/>
            <a:ext cx="1212754" cy="123654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Ellipse 21">
            <a:extLst>
              <a:ext uri="{FF2B5EF4-FFF2-40B4-BE49-F238E27FC236}">
                <a16:creationId xmlns:a16="http://schemas.microsoft.com/office/drawing/2014/main" id="{E0A2C0A5-47DC-4478-8C7E-B355432B4548}"/>
              </a:ext>
            </a:extLst>
          </p:cNvPr>
          <p:cNvSpPr/>
          <p:nvPr/>
        </p:nvSpPr>
        <p:spPr>
          <a:xfrm>
            <a:off x="11520516" y="6225589"/>
            <a:ext cx="544876"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Tree>
    <p:extLst>
      <p:ext uri="{BB962C8B-B14F-4D97-AF65-F5344CB8AC3E}">
        <p14:creationId xmlns:p14="http://schemas.microsoft.com/office/powerpoint/2010/main" val="110373051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ppt_w</p:attrName>
                                        </p:attrNameLst>
                                      </p:cBhvr>
                                      <p:tavLst>
                                        <p:tav tm="0">
                                          <p:val>
                                            <p:fltVal val="0"/>
                                          </p:val>
                                        </p:tav>
                                        <p:tav tm="100000">
                                          <p:val>
                                            <p:strVal val="#ppt_w"/>
                                          </p:val>
                                        </p:tav>
                                      </p:tavLst>
                                    </p:anim>
                                    <p:anim calcmode="lin" valueType="num">
                                      <p:cBhvr>
                                        <p:cTn id="14" dur="500" fill="hold"/>
                                        <p:tgtEl>
                                          <p:spTgt spid="50"/>
                                        </p:tgtEl>
                                        <p:attrNameLst>
                                          <p:attrName>ppt_h</p:attrName>
                                        </p:attrNameLst>
                                      </p:cBhvr>
                                      <p:tavLst>
                                        <p:tav tm="0">
                                          <p:val>
                                            <p:fltVal val="0"/>
                                          </p:val>
                                        </p:tav>
                                        <p:tav tm="100000">
                                          <p:val>
                                            <p:strVal val="#ppt_h"/>
                                          </p:val>
                                        </p:tav>
                                      </p:tavLst>
                                    </p:anim>
                                    <p:animEffect transition="in" filter="fade">
                                      <p:cBhvr>
                                        <p:cTn id="15" dur="500"/>
                                        <p:tgtEl>
                                          <p:spTgt spid="5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fltVal val="0"/>
                                          </p:val>
                                        </p:tav>
                                        <p:tav tm="100000">
                                          <p:val>
                                            <p:strVal val="#ppt_w"/>
                                          </p:val>
                                        </p:tav>
                                      </p:tavLst>
                                    </p:anim>
                                    <p:anim calcmode="lin" valueType="num">
                                      <p:cBhvr>
                                        <p:cTn id="20" dur="500" fill="hold"/>
                                        <p:tgtEl>
                                          <p:spTgt spid="49"/>
                                        </p:tgtEl>
                                        <p:attrNameLst>
                                          <p:attrName>ppt_h</p:attrName>
                                        </p:attrNameLst>
                                      </p:cBhvr>
                                      <p:tavLst>
                                        <p:tav tm="0">
                                          <p:val>
                                            <p:fltVal val="0"/>
                                          </p:val>
                                        </p:tav>
                                        <p:tav tm="100000">
                                          <p:val>
                                            <p:strVal val="#ppt_h"/>
                                          </p:val>
                                        </p:tav>
                                      </p:tavLst>
                                    </p:anim>
                                    <p:animEffect transition="in" filter="fade">
                                      <p:cBhvr>
                                        <p:cTn id="2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Google Shape;889;p32">
            <a:extLst>
              <a:ext uri="{FF2B5EF4-FFF2-40B4-BE49-F238E27FC236}">
                <a16:creationId xmlns:a16="http://schemas.microsoft.com/office/drawing/2014/main" id="{F3554DC8-BA14-0055-BF37-7D7D7D6B99D1}"/>
              </a:ext>
            </a:extLst>
          </p:cNvPr>
          <p:cNvGrpSpPr/>
          <p:nvPr/>
        </p:nvGrpSpPr>
        <p:grpSpPr>
          <a:xfrm>
            <a:off x="0" y="58934"/>
            <a:ext cx="5858176" cy="1046535"/>
            <a:chOff x="2775150" y="977475"/>
            <a:chExt cx="4457443" cy="943925"/>
          </a:xfrm>
        </p:grpSpPr>
        <p:sp>
          <p:nvSpPr>
            <p:cNvPr id="8" name="Google Shape;890;p32">
              <a:extLst>
                <a:ext uri="{FF2B5EF4-FFF2-40B4-BE49-F238E27FC236}">
                  <a16:creationId xmlns:a16="http://schemas.microsoft.com/office/drawing/2014/main" id="{22DD800C-EF85-F51D-0AA2-3A8A208121D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9" name="Google Shape;891;p32">
              <a:extLst>
                <a:ext uri="{FF2B5EF4-FFF2-40B4-BE49-F238E27FC236}">
                  <a16:creationId xmlns:a16="http://schemas.microsoft.com/office/drawing/2014/main" id="{737C75DD-BFA7-650C-4F5F-406B2F9A2D3E}"/>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10" name="Google Shape;892;p32">
              <a:extLst>
                <a:ext uri="{FF2B5EF4-FFF2-40B4-BE49-F238E27FC236}">
                  <a16:creationId xmlns:a16="http://schemas.microsoft.com/office/drawing/2014/main" id="{400D064D-60D4-E96D-2360-17CFEA4F2ECA}"/>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11" name="Google Shape;893;p32">
              <a:extLst>
                <a:ext uri="{FF2B5EF4-FFF2-40B4-BE49-F238E27FC236}">
                  <a16:creationId xmlns:a16="http://schemas.microsoft.com/office/drawing/2014/main" id="{BD715061-8070-DB7A-6476-51ACB405FB29}"/>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rPr>
                <a:t>Cadre</a:t>
              </a:r>
              <a:r>
                <a:rPr kumimoji="0" lang="fr-FR" sz="2400" b="1" i="0" u="none" strike="noStrike" kern="0" cap="none" spc="0" normalizeH="0" noProof="0" dirty="0">
                  <a:ln>
                    <a:noFill/>
                  </a:ln>
                  <a:effectLst/>
                  <a:uLnTx/>
                  <a:uFillTx/>
                  <a:latin typeface="Times New Roman" panose="02020603050405020304" pitchFamily="18" charset="0"/>
                  <a:cs typeface="Times New Roman" panose="02020603050405020304" pitchFamily="18" charset="0"/>
                </a:rPr>
                <a:t> général du projet</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44" name="Image 43"/>
          <p:cNvPicPr>
            <a:picLocks noChangeAspect="1"/>
          </p:cNvPicPr>
          <p:nvPr/>
        </p:nvPicPr>
        <p:blipFill>
          <a:blip r:embed="rId3"/>
          <a:stretch>
            <a:fillRect/>
          </a:stretch>
        </p:blipFill>
        <p:spPr>
          <a:xfrm>
            <a:off x="2034322" y="1349541"/>
            <a:ext cx="7647708" cy="5098472"/>
          </a:xfrm>
          <a:prstGeom prst="rect">
            <a:avLst/>
          </a:prstGeom>
        </p:spPr>
      </p:pic>
      <p:sp>
        <p:nvSpPr>
          <p:cNvPr id="45" name="ZoneTexte 44"/>
          <p:cNvSpPr txBox="1"/>
          <p:nvPr/>
        </p:nvSpPr>
        <p:spPr>
          <a:xfrm>
            <a:off x="3934691" y="1398916"/>
            <a:ext cx="5943600" cy="461665"/>
          </a:xfrm>
          <a:prstGeom prst="rect">
            <a:avLst/>
          </a:prstGeom>
          <a:solidFill>
            <a:schemeClr val="bg1"/>
          </a:solidFill>
        </p:spPr>
        <p:txBody>
          <a:bodyPr wrap="square" rtlCol="0">
            <a:spAutoFit/>
          </a:bodyPr>
          <a:lstStyle/>
          <a:p>
            <a:r>
              <a:rPr lang="fr-FR" sz="2400" b="1" dirty="0">
                <a:latin typeface="Times New Roman" panose="02020603050405020304" pitchFamily="18" charset="0"/>
                <a:cs typeface="Times New Roman" panose="02020603050405020304" pitchFamily="18" charset="0"/>
              </a:rPr>
              <a:t>Domaines d’utilisation d’IOT</a:t>
            </a:r>
          </a:p>
        </p:txBody>
      </p:sp>
      <p:sp>
        <p:nvSpPr>
          <p:cNvPr id="12" name="Ellipse 11">
            <a:extLst>
              <a:ext uri="{FF2B5EF4-FFF2-40B4-BE49-F238E27FC236}">
                <a16:creationId xmlns:a16="http://schemas.microsoft.com/office/drawing/2014/main" id="{B2EAB070-8B65-48C7-9218-5149B944F4B7}"/>
              </a:ext>
            </a:extLst>
          </p:cNvPr>
          <p:cNvSpPr/>
          <p:nvPr/>
        </p:nvSpPr>
        <p:spPr>
          <a:xfrm>
            <a:off x="11520516" y="6225589"/>
            <a:ext cx="544876"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Tree>
    <p:extLst>
      <p:ext uri="{BB962C8B-B14F-4D97-AF65-F5344CB8AC3E}">
        <p14:creationId xmlns:p14="http://schemas.microsoft.com/office/powerpoint/2010/main" val="195707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2">
            <a:extLst>
              <a:ext uri="{FF2B5EF4-FFF2-40B4-BE49-F238E27FC236}">
                <a16:creationId xmlns:a16="http://schemas.microsoft.com/office/drawing/2014/main" id="{430AA370-02E7-4D39-86BA-CFBBE1C7F858}"/>
              </a:ext>
            </a:extLst>
          </p:cNvPr>
          <p:cNvSpPr/>
          <p:nvPr/>
        </p:nvSpPr>
        <p:spPr>
          <a:xfrm>
            <a:off x="0" y="5760631"/>
            <a:ext cx="2632363" cy="410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TextBox 44">
            <a:extLst>
              <a:ext uri="{FF2B5EF4-FFF2-40B4-BE49-F238E27FC236}">
                <a16:creationId xmlns:a16="http://schemas.microsoft.com/office/drawing/2014/main" id="{C8CF18ED-F200-42B8-86ED-1D74AD7D2098}"/>
              </a:ext>
            </a:extLst>
          </p:cNvPr>
          <p:cNvSpPr txBox="1"/>
          <p:nvPr/>
        </p:nvSpPr>
        <p:spPr>
          <a:xfrm>
            <a:off x="2564694" y="4046757"/>
            <a:ext cx="2486782" cy="861774"/>
          </a:xfrm>
          <a:prstGeom prst="rect">
            <a:avLst/>
          </a:prstGeom>
          <a:noFill/>
        </p:spPr>
        <p:txBody>
          <a:bodyPr wrap="square" lIns="0" tIns="0" rIns="0" bIns="0" rtlCol="0">
            <a:spAutoFit/>
          </a:bodyPr>
          <a:lstStyle/>
          <a:p>
            <a:pPr algn="ctr"/>
            <a:r>
              <a:rPr lang="en-US" altLang="ko-KR" sz="2800" dirty="0">
                <a:solidFill>
                  <a:schemeClr val="accent1"/>
                </a:solidFill>
                <a:latin typeface="Oswald"/>
                <a:ea typeface="Oswald"/>
                <a:cs typeface="Oswald"/>
                <a:sym typeface="Arial"/>
              </a:rPr>
              <a:t>Etude </a:t>
            </a:r>
          </a:p>
          <a:p>
            <a:pPr algn="ctr"/>
            <a:r>
              <a:rPr lang="fr-FR" altLang="ko-KR" sz="2800" dirty="0">
                <a:solidFill>
                  <a:schemeClr val="accent1"/>
                </a:solidFill>
                <a:latin typeface="Oswald"/>
                <a:ea typeface="Oswald"/>
                <a:cs typeface="Oswald"/>
                <a:sym typeface="Arial"/>
              </a:rPr>
              <a:t>Préliminaire</a:t>
            </a:r>
          </a:p>
        </p:txBody>
      </p:sp>
      <p:sp>
        <p:nvSpPr>
          <p:cNvPr id="10" name="평행 사변형 3">
            <a:extLst>
              <a:ext uri="{FF2B5EF4-FFF2-40B4-BE49-F238E27FC236}">
                <a16:creationId xmlns:a16="http://schemas.microsoft.com/office/drawing/2014/main" id="{7EDF08D4-FCBD-4475-A53C-875AE6BEAF33}"/>
              </a:ext>
            </a:extLst>
          </p:cNvPr>
          <p:cNvSpPr/>
          <p:nvPr/>
        </p:nvSpPr>
        <p:spPr>
          <a:xfrm rot="16200000" flipH="1">
            <a:off x="2282727" y="5427202"/>
            <a:ext cx="1064164" cy="376172"/>
          </a:xfrm>
          <a:prstGeom prst="parallelogram">
            <a:avLst>
              <a:gd name="adj" fmla="val 1032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1" name="평행 사변형 42">
            <a:extLst>
              <a:ext uri="{FF2B5EF4-FFF2-40B4-BE49-F238E27FC236}">
                <a16:creationId xmlns:a16="http://schemas.microsoft.com/office/drawing/2014/main" id="{A474AC9F-D3CE-4BB2-9516-12E733E63EEB}"/>
              </a:ext>
            </a:extLst>
          </p:cNvPr>
          <p:cNvSpPr/>
          <p:nvPr/>
        </p:nvSpPr>
        <p:spPr>
          <a:xfrm>
            <a:off x="2626720" y="5083203"/>
            <a:ext cx="2045995" cy="376492"/>
          </a:xfrm>
          <a:prstGeom prst="parallelogram">
            <a:avLst>
              <a:gd name="adj" fmla="val 962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2" name="ZoneTexte 11"/>
          <p:cNvSpPr txBox="1"/>
          <p:nvPr/>
        </p:nvSpPr>
        <p:spPr>
          <a:xfrm>
            <a:off x="76106" y="5278171"/>
            <a:ext cx="2738703" cy="523220"/>
          </a:xfrm>
          <a:prstGeom prst="rect">
            <a:avLst/>
          </a:prstGeom>
          <a:noFill/>
        </p:spPr>
        <p:txBody>
          <a:bodyPr wrap="square" rtlCol="0">
            <a:spAutoFit/>
          </a:bodyPr>
          <a:lstStyle/>
          <a:p>
            <a:r>
              <a:rPr lang="fr-FR" sz="2800" dirty="0">
                <a:solidFill>
                  <a:schemeClr val="accent6">
                    <a:lumMod val="75000"/>
                  </a:schemeClr>
                </a:solidFill>
                <a:latin typeface="Oswald"/>
                <a:ea typeface="Oswald"/>
                <a:cs typeface="Oswald"/>
              </a:rPr>
              <a:t>Cadre général</a:t>
            </a:r>
          </a:p>
        </p:txBody>
      </p:sp>
      <p:pic>
        <p:nvPicPr>
          <p:cNvPr id="13" name="Picture 6" descr="7 Tips for Developing an Employee Engagement Plan - AIH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588" y="4039160"/>
            <a:ext cx="4721412" cy="2464578"/>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p:cNvSpPr/>
          <p:nvPr/>
        </p:nvSpPr>
        <p:spPr>
          <a:xfrm>
            <a:off x="11520516" y="6225589"/>
            <a:ext cx="544876"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Tree>
    <p:extLst>
      <p:ext uri="{BB962C8B-B14F-4D97-AF65-F5344CB8AC3E}">
        <p14:creationId xmlns:p14="http://schemas.microsoft.com/office/powerpoint/2010/main" val="35846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1865301-C555-46DC-B9BA-3FCC46C042AB}"/>
              </a:ext>
            </a:extLst>
          </p:cNvPr>
          <p:cNvPicPr>
            <a:picLocks noChangeAspect="1"/>
          </p:cNvPicPr>
          <p:nvPr/>
        </p:nvPicPr>
        <p:blipFill>
          <a:blip r:embed="rId3"/>
          <a:stretch>
            <a:fillRect/>
          </a:stretch>
        </p:blipFill>
        <p:spPr>
          <a:xfrm>
            <a:off x="1144216" y="3154134"/>
            <a:ext cx="2154275" cy="2068105"/>
          </a:xfrm>
          <a:prstGeom prst="rect">
            <a:avLst/>
          </a:prstGeom>
        </p:spPr>
      </p:pic>
      <p:pic>
        <p:nvPicPr>
          <p:cNvPr id="6" name="Image 5">
            <a:extLst>
              <a:ext uri="{FF2B5EF4-FFF2-40B4-BE49-F238E27FC236}">
                <a16:creationId xmlns:a16="http://schemas.microsoft.com/office/drawing/2014/main" id="{7BD7EDCC-1515-423C-9942-884E52EBCD0A}"/>
              </a:ext>
            </a:extLst>
          </p:cNvPr>
          <p:cNvPicPr>
            <a:picLocks noChangeAspect="1"/>
          </p:cNvPicPr>
          <p:nvPr/>
        </p:nvPicPr>
        <p:blipFill>
          <a:blip r:embed="rId4"/>
          <a:stretch>
            <a:fillRect/>
          </a:stretch>
        </p:blipFill>
        <p:spPr>
          <a:xfrm>
            <a:off x="8808814" y="3337531"/>
            <a:ext cx="2612466" cy="1884708"/>
          </a:xfrm>
          <a:prstGeom prst="rect">
            <a:avLst/>
          </a:prstGeom>
        </p:spPr>
      </p:pic>
      <p:pic>
        <p:nvPicPr>
          <p:cNvPr id="8" name="Image 7">
            <a:extLst>
              <a:ext uri="{FF2B5EF4-FFF2-40B4-BE49-F238E27FC236}">
                <a16:creationId xmlns:a16="http://schemas.microsoft.com/office/drawing/2014/main" id="{74D89769-0B5D-4E74-AD41-F45B0BA12219}"/>
              </a:ext>
            </a:extLst>
          </p:cNvPr>
          <p:cNvPicPr>
            <a:picLocks noChangeAspect="1"/>
          </p:cNvPicPr>
          <p:nvPr/>
        </p:nvPicPr>
        <p:blipFill>
          <a:blip r:embed="rId5"/>
          <a:stretch>
            <a:fillRect/>
          </a:stretch>
        </p:blipFill>
        <p:spPr>
          <a:xfrm>
            <a:off x="4670943" y="1414909"/>
            <a:ext cx="2765419" cy="2105851"/>
          </a:xfrm>
          <a:prstGeom prst="rect">
            <a:avLst/>
          </a:prstGeom>
        </p:spPr>
      </p:pic>
      <p:grpSp>
        <p:nvGrpSpPr>
          <p:cNvPr id="7" name="Google Shape;889;p32">
            <a:extLst>
              <a:ext uri="{FF2B5EF4-FFF2-40B4-BE49-F238E27FC236}">
                <a16:creationId xmlns:a16="http://schemas.microsoft.com/office/drawing/2014/main" id="{F3554DC8-BA14-0055-BF37-7D7D7D6B99D1}"/>
              </a:ext>
            </a:extLst>
          </p:cNvPr>
          <p:cNvGrpSpPr/>
          <p:nvPr/>
        </p:nvGrpSpPr>
        <p:grpSpPr>
          <a:xfrm>
            <a:off x="0" y="31588"/>
            <a:ext cx="5858176" cy="1046535"/>
            <a:chOff x="2775150" y="977475"/>
            <a:chExt cx="4457443" cy="943925"/>
          </a:xfrm>
        </p:grpSpPr>
        <p:sp>
          <p:nvSpPr>
            <p:cNvPr id="9" name="Google Shape;890;p32">
              <a:extLst>
                <a:ext uri="{FF2B5EF4-FFF2-40B4-BE49-F238E27FC236}">
                  <a16:creationId xmlns:a16="http://schemas.microsoft.com/office/drawing/2014/main" id="{22DD800C-EF85-F51D-0AA2-3A8A208121D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10" name="Google Shape;891;p32">
              <a:extLst>
                <a:ext uri="{FF2B5EF4-FFF2-40B4-BE49-F238E27FC236}">
                  <a16:creationId xmlns:a16="http://schemas.microsoft.com/office/drawing/2014/main" id="{737C75DD-BFA7-650C-4F5F-406B2F9A2D3E}"/>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11" name="Google Shape;892;p32">
              <a:extLst>
                <a:ext uri="{FF2B5EF4-FFF2-40B4-BE49-F238E27FC236}">
                  <a16:creationId xmlns:a16="http://schemas.microsoft.com/office/drawing/2014/main" id="{400D064D-60D4-E96D-2360-17CFEA4F2ECA}"/>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12" name="Google Shape;893;p32">
              <a:extLst>
                <a:ext uri="{FF2B5EF4-FFF2-40B4-BE49-F238E27FC236}">
                  <a16:creationId xmlns:a16="http://schemas.microsoft.com/office/drawing/2014/main" id="{BD715061-8070-DB7A-6476-51ACB405FB29}"/>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400" b="1" kern="0" dirty="0">
                  <a:latin typeface="Times New Roman" panose="02020603050405020304" pitchFamily="18" charset="0"/>
                  <a:cs typeface="Times New Roman" panose="02020603050405020304" pitchFamily="18" charset="0"/>
                </a:rPr>
                <a:t>Etude de l’existant</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sp>
        <p:nvSpPr>
          <p:cNvPr id="3" name="ZoneTexte 2">
            <a:extLst>
              <a:ext uri="{FF2B5EF4-FFF2-40B4-BE49-F238E27FC236}">
                <a16:creationId xmlns:a16="http://schemas.microsoft.com/office/drawing/2014/main" id="{0E5BC0BF-AD9F-4736-B223-9F5210549A67}"/>
              </a:ext>
            </a:extLst>
          </p:cNvPr>
          <p:cNvSpPr txBox="1"/>
          <p:nvPr/>
        </p:nvSpPr>
        <p:spPr>
          <a:xfrm>
            <a:off x="4901100" y="3834243"/>
            <a:ext cx="2389800" cy="707886"/>
          </a:xfrm>
          <a:prstGeom prst="rect">
            <a:avLst/>
          </a:prstGeom>
          <a:solidFill>
            <a:schemeClr val="accent4">
              <a:lumMod val="20000"/>
              <a:lumOff val="80000"/>
            </a:schemeClr>
          </a:solidFill>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Chaîne de test de calibration</a:t>
            </a:r>
          </a:p>
        </p:txBody>
      </p:sp>
      <p:sp>
        <p:nvSpPr>
          <p:cNvPr id="13" name="ZoneTexte 12">
            <a:extLst>
              <a:ext uri="{FF2B5EF4-FFF2-40B4-BE49-F238E27FC236}">
                <a16:creationId xmlns:a16="http://schemas.microsoft.com/office/drawing/2014/main" id="{D251D90A-F948-48E6-8BDD-FB25C34B625A}"/>
              </a:ext>
            </a:extLst>
          </p:cNvPr>
          <p:cNvSpPr txBox="1"/>
          <p:nvPr/>
        </p:nvSpPr>
        <p:spPr>
          <a:xfrm>
            <a:off x="1026453" y="5445054"/>
            <a:ext cx="2389800" cy="707886"/>
          </a:xfrm>
          <a:prstGeom prst="rect">
            <a:avLst/>
          </a:prstGeom>
          <a:solidFill>
            <a:schemeClr val="accent4">
              <a:lumMod val="20000"/>
              <a:lumOff val="80000"/>
            </a:schemeClr>
          </a:solidFill>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Compteurs d'eau ultrasonique </a:t>
            </a:r>
          </a:p>
        </p:txBody>
      </p:sp>
      <p:sp>
        <p:nvSpPr>
          <p:cNvPr id="15" name="ZoneTexte 14">
            <a:extLst>
              <a:ext uri="{FF2B5EF4-FFF2-40B4-BE49-F238E27FC236}">
                <a16:creationId xmlns:a16="http://schemas.microsoft.com/office/drawing/2014/main" id="{0B32EE6D-F247-4D15-BD4B-7EE0D02FF332}"/>
              </a:ext>
            </a:extLst>
          </p:cNvPr>
          <p:cNvSpPr txBox="1"/>
          <p:nvPr/>
        </p:nvSpPr>
        <p:spPr>
          <a:xfrm>
            <a:off x="9120851" y="5578997"/>
            <a:ext cx="1840374" cy="707886"/>
          </a:xfrm>
          <a:prstGeom prst="rect">
            <a:avLst/>
          </a:prstGeom>
          <a:solidFill>
            <a:schemeClr val="accent4">
              <a:lumMod val="20000"/>
              <a:lumOff val="80000"/>
            </a:schemeClr>
          </a:solidFill>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Station de filtrage d’eau</a:t>
            </a:r>
          </a:p>
        </p:txBody>
      </p:sp>
      <p:sp>
        <p:nvSpPr>
          <p:cNvPr id="14" name="Ellipse 13">
            <a:extLst>
              <a:ext uri="{FF2B5EF4-FFF2-40B4-BE49-F238E27FC236}">
                <a16:creationId xmlns:a16="http://schemas.microsoft.com/office/drawing/2014/main" id="{96D3947A-CC7E-41DD-B817-067A2C4B74ED}"/>
              </a:ext>
            </a:extLst>
          </p:cNvPr>
          <p:cNvSpPr/>
          <p:nvPr/>
        </p:nvSpPr>
        <p:spPr>
          <a:xfrm>
            <a:off x="11520516" y="6225589"/>
            <a:ext cx="544876"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Tree>
    <p:extLst>
      <p:ext uri="{BB962C8B-B14F-4D97-AF65-F5344CB8AC3E}">
        <p14:creationId xmlns:p14="http://schemas.microsoft.com/office/powerpoint/2010/main" val="23507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Google Shape;889;p32">
            <a:extLst>
              <a:ext uri="{FF2B5EF4-FFF2-40B4-BE49-F238E27FC236}">
                <a16:creationId xmlns:a16="http://schemas.microsoft.com/office/drawing/2014/main" id="{F3554DC8-BA14-0055-BF37-7D7D7D6B99D1}"/>
              </a:ext>
            </a:extLst>
          </p:cNvPr>
          <p:cNvGrpSpPr/>
          <p:nvPr/>
        </p:nvGrpSpPr>
        <p:grpSpPr>
          <a:xfrm>
            <a:off x="0" y="141316"/>
            <a:ext cx="5858176" cy="1046535"/>
            <a:chOff x="2775150" y="977475"/>
            <a:chExt cx="4457443" cy="943925"/>
          </a:xfrm>
        </p:grpSpPr>
        <p:sp>
          <p:nvSpPr>
            <p:cNvPr id="9" name="Google Shape;890;p32">
              <a:extLst>
                <a:ext uri="{FF2B5EF4-FFF2-40B4-BE49-F238E27FC236}">
                  <a16:creationId xmlns:a16="http://schemas.microsoft.com/office/drawing/2014/main" id="{22DD800C-EF85-F51D-0AA2-3A8A208121D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10" name="Google Shape;891;p32">
              <a:extLst>
                <a:ext uri="{FF2B5EF4-FFF2-40B4-BE49-F238E27FC236}">
                  <a16:creationId xmlns:a16="http://schemas.microsoft.com/office/drawing/2014/main" id="{737C75DD-BFA7-650C-4F5F-406B2F9A2D3E}"/>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11" name="Google Shape;892;p32">
              <a:extLst>
                <a:ext uri="{FF2B5EF4-FFF2-40B4-BE49-F238E27FC236}">
                  <a16:creationId xmlns:a16="http://schemas.microsoft.com/office/drawing/2014/main" id="{400D064D-60D4-E96D-2360-17CFEA4F2ECA}"/>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12" name="Google Shape;893;p32">
              <a:extLst>
                <a:ext uri="{FF2B5EF4-FFF2-40B4-BE49-F238E27FC236}">
                  <a16:creationId xmlns:a16="http://schemas.microsoft.com/office/drawing/2014/main" id="{BD715061-8070-DB7A-6476-51ACB405FB29}"/>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400" b="1" kern="0" noProof="0" dirty="0">
                  <a:latin typeface="Times New Roman" panose="02020603050405020304" pitchFamily="18" charset="0"/>
                  <a:cs typeface="Times New Roman" panose="02020603050405020304" pitchFamily="18" charset="0"/>
                </a:rPr>
                <a:t>Problématique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2054" name="Picture 6" descr="Le moyen le plus simple de créer des flèches circulaires dans PowerPoint">
            <a:extLst>
              <a:ext uri="{FF2B5EF4-FFF2-40B4-BE49-F238E27FC236}">
                <a16:creationId xmlns:a16="http://schemas.microsoft.com/office/drawing/2014/main" id="{49A607C8-3CE3-446F-83B9-923069316A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188" t="14123" r="10888" b="7252"/>
          <a:stretch/>
        </p:blipFill>
        <p:spPr bwMode="auto">
          <a:xfrm>
            <a:off x="3742289" y="1402748"/>
            <a:ext cx="4392574" cy="405250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6FA0C5F2-CBA8-458B-9E20-6E660EC48967}"/>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1185" t="5185" r="12519" b="21630"/>
          <a:stretch/>
        </p:blipFill>
        <p:spPr>
          <a:xfrm>
            <a:off x="4492558" y="1981612"/>
            <a:ext cx="3017833" cy="289477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 13">
            <a:extLst>
              <a:ext uri="{FF2B5EF4-FFF2-40B4-BE49-F238E27FC236}">
                <a16:creationId xmlns:a16="http://schemas.microsoft.com/office/drawing/2014/main" id="{4B189D60-C21B-47B4-ABBD-910F05A9934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52365" y="2164480"/>
            <a:ext cx="1850307" cy="1267384"/>
          </a:xfrm>
          <a:prstGeom prst="rect">
            <a:avLst/>
          </a:prstGeom>
        </p:spPr>
      </p:pic>
      <p:pic>
        <p:nvPicPr>
          <p:cNvPr id="2052" name="Picture 4" descr="Erreur - Icônes ordinateur gratuites">
            <a:extLst>
              <a:ext uri="{FF2B5EF4-FFF2-40B4-BE49-F238E27FC236}">
                <a16:creationId xmlns:a16="http://schemas.microsoft.com/office/drawing/2014/main" id="{696C53EB-56D6-4465-8F88-9B7B1AD8F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9071" y="1895564"/>
            <a:ext cx="1981089" cy="1981089"/>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B48C2727-3AD2-4D3D-94BE-514139D1C5F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31297" y="4781367"/>
            <a:ext cx="1871375" cy="1272093"/>
          </a:xfrm>
          <a:prstGeom prst="rect">
            <a:avLst/>
          </a:prstGeom>
        </p:spPr>
      </p:pic>
      <p:pic>
        <p:nvPicPr>
          <p:cNvPr id="21" name="Image 20">
            <a:extLst>
              <a:ext uri="{FF2B5EF4-FFF2-40B4-BE49-F238E27FC236}">
                <a16:creationId xmlns:a16="http://schemas.microsoft.com/office/drawing/2014/main" id="{57C6AE84-C6D9-43C1-90E1-ACB634B584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325550" y="4771619"/>
            <a:ext cx="1823085" cy="1272093"/>
          </a:xfrm>
          <a:prstGeom prst="rect">
            <a:avLst/>
          </a:prstGeom>
        </p:spPr>
      </p:pic>
      <p:cxnSp>
        <p:nvCxnSpPr>
          <p:cNvPr id="23" name="Connecteur : en angle 22">
            <a:extLst>
              <a:ext uri="{FF2B5EF4-FFF2-40B4-BE49-F238E27FC236}">
                <a16:creationId xmlns:a16="http://schemas.microsoft.com/office/drawing/2014/main" id="{9BFE079B-FA45-468C-B25E-75EB12224A52}"/>
              </a:ext>
            </a:extLst>
          </p:cNvPr>
          <p:cNvCxnSpPr>
            <a:cxnSpLocks/>
          </p:cNvCxnSpPr>
          <p:nvPr/>
        </p:nvCxnSpPr>
        <p:spPr>
          <a:xfrm flipH="1">
            <a:off x="2706935" y="2105731"/>
            <a:ext cx="2082800" cy="741680"/>
          </a:xfrm>
          <a:prstGeom prst="bentConnector3">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Connecteur : en angle 27">
            <a:extLst>
              <a:ext uri="{FF2B5EF4-FFF2-40B4-BE49-F238E27FC236}">
                <a16:creationId xmlns:a16="http://schemas.microsoft.com/office/drawing/2014/main" id="{39059183-8C87-4B94-B07D-ABE69F9CDA82}"/>
              </a:ext>
            </a:extLst>
          </p:cNvPr>
          <p:cNvCxnSpPr>
            <a:cxnSpLocks/>
          </p:cNvCxnSpPr>
          <p:nvPr/>
        </p:nvCxnSpPr>
        <p:spPr>
          <a:xfrm>
            <a:off x="7219260" y="4713571"/>
            <a:ext cx="2082800" cy="741680"/>
          </a:xfrm>
          <a:prstGeom prst="bentConnector3">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eur : en angle 29">
            <a:extLst>
              <a:ext uri="{FF2B5EF4-FFF2-40B4-BE49-F238E27FC236}">
                <a16:creationId xmlns:a16="http://schemas.microsoft.com/office/drawing/2014/main" id="{908D3F3F-5C1A-42F2-8D43-5157218B4D6D}"/>
              </a:ext>
            </a:extLst>
          </p:cNvPr>
          <p:cNvCxnSpPr>
            <a:cxnSpLocks/>
          </p:cNvCxnSpPr>
          <p:nvPr/>
        </p:nvCxnSpPr>
        <p:spPr>
          <a:xfrm>
            <a:off x="7091680" y="1838960"/>
            <a:ext cx="2082800" cy="741680"/>
          </a:xfrm>
          <a:prstGeom prst="bentConnector3">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Connecteur : en angle 30">
            <a:extLst>
              <a:ext uri="{FF2B5EF4-FFF2-40B4-BE49-F238E27FC236}">
                <a16:creationId xmlns:a16="http://schemas.microsoft.com/office/drawing/2014/main" id="{2A83CDA5-CBE7-4F39-9B24-E59EA3762D70}"/>
              </a:ext>
            </a:extLst>
          </p:cNvPr>
          <p:cNvCxnSpPr>
            <a:cxnSpLocks/>
          </p:cNvCxnSpPr>
          <p:nvPr/>
        </p:nvCxnSpPr>
        <p:spPr>
          <a:xfrm flipH="1">
            <a:off x="2778245" y="4718381"/>
            <a:ext cx="2082800" cy="741680"/>
          </a:xfrm>
          <a:prstGeom prst="bentConnector3">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ZoneTexte 25">
            <a:extLst>
              <a:ext uri="{FF2B5EF4-FFF2-40B4-BE49-F238E27FC236}">
                <a16:creationId xmlns:a16="http://schemas.microsoft.com/office/drawing/2014/main" id="{FC874DCF-7F5A-4DE5-BE17-7986E7389CD9}"/>
              </a:ext>
            </a:extLst>
          </p:cNvPr>
          <p:cNvSpPr txBox="1"/>
          <p:nvPr/>
        </p:nvSpPr>
        <p:spPr>
          <a:xfrm>
            <a:off x="9552025" y="1438850"/>
            <a:ext cx="1888135" cy="400110"/>
          </a:xfrm>
          <a:prstGeom prst="rect">
            <a:avLst/>
          </a:prstGeom>
          <a:noFill/>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Erreur de calcul</a:t>
            </a:r>
          </a:p>
        </p:txBody>
      </p:sp>
      <p:sp>
        <p:nvSpPr>
          <p:cNvPr id="33" name="ZoneTexte 32">
            <a:extLst>
              <a:ext uri="{FF2B5EF4-FFF2-40B4-BE49-F238E27FC236}">
                <a16:creationId xmlns:a16="http://schemas.microsoft.com/office/drawing/2014/main" id="{DEB57481-74A9-464D-81B9-0D9E541BFB24}"/>
              </a:ext>
            </a:extLst>
          </p:cNvPr>
          <p:cNvSpPr txBox="1"/>
          <p:nvPr/>
        </p:nvSpPr>
        <p:spPr>
          <a:xfrm>
            <a:off x="9325550" y="4178026"/>
            <a:ext cx="1888135" cy="400110"/>
          </a:xfrm>
          <a:prstGeom prst="rect">
            <a:avLst/>
          </a:prstGeom>
          <a:noFill/>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Bactéries</a:t>
            </a:r>
          </a:p>
        </p:txBody>
      </p:sp>
      <p:sp>
        <p:nvSpPr>
          <p:cNvPr id="34" name="ZoneTexte 33">
            <a:extLst>
              <a:ext uri="{FF2B5EF4-FFF2-40B4-BE49-F238E27FC236}">
                <a16:creationId xmlns:a16="http://schemas.microsoft.com/office/drawing/2014/main" id="{D18A202A-2E3A-4426-9C23-62EC1D581A30}"/>
              </a:ext>
            </a:extLst>
          </p:cNvPr>
          <p:cNvSpPr txBox="1"/>
          <p:nvPr/>
        </p:nvSpPr>
        <p:spPr>
          <a:xfrm>
            <a:off x="833450" y="4313461"/>
            <a:ext cx="1888135" cy="400110"/>
          </a:xfrm>
          <a:prstGeom prst="rect">
            <a:avLst/>
          </a:prstGeom>
          <a:noFill/>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Entartrage</a:t>
            </a:r>
          </a:p>
        </p:txBody>
      </p:sp>
      <p:sp>
        <p:nvSpPr>
          <p:cNvPr id="35" name="ZoneTexte 34">
            <a:extLst>
              <a:ext uri="{FF2B5EF4-FFF2-40B4-BE49-F238E27FC236}">
                <a16:creationId xmlns:a16="http://schemas.microsoft.com/office/drawing/2014/main" id="{E07750BC-03E9-40C7-8D62-4F4C7B418F48}"/>
              </a:ext>
            </a:extLst>
          </p:cNvPr>
          <p:cNvSpPr txBox="1"/>
          <p:nvPr/>
        </p:nvSpPr>
        <p:spPr>
          <a:xfrm>
            <a:off x="748647" y="1684726"/>
            <a:ext cx="1888135" cy="400110"/>
          </a:xfrm>
          <a:prstGeom prst="rect">
            <a:avLst/>
          </a:prstGeom>
          <a:noFill/>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Corrosion</a:t>
            </a:r>
          </a:p>
        </p:txBody>
      </p:sp>
      <p:sp>
        <p:nvSpPr>
          <p:cNvPr id="22" name="Ellipse 21">
            <a:extLst>
              <a:ext uri="{FF2B5EF4-FFF2-40B4-BE49-F238E27FC236}">
                <a16:creationId xmlns:a16="http://schemas.microsoft.com/office/drawing/2014/main" id="{E450C363-B08A-4A59-BAFB-B13C024A65D6}"/>
              </a:ext>
            </a:extLst>
          </p:cNvPr>
          <p:cNvSpPr/>
          <p:nvPr/>
        </p:nvSpPr>
        <p:spPr>
          <a:xfrm>
            <a:off x="11520516" y="6225589"/>
            <a:ext cx="544876"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7</a:t>
            </a:r>
          </a:p>
        </p:txBody>
      </p:sp>
    </p:spTree>
    <p:extLst>
      <p:ext uri="{BB962C8B-B14F-4D97-AF65-F5344CB8AC3E}">
        <p14:creationId xmlns:p14="http://schemas.microsoft.com/office/powerpoint/2010/main" val="233580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p:cTn id="13" dur="500" fill="hold"/>
                                        <p:tgtEl>
                                          <p:spTgt spid="2052"/>
                                        </p:tgtEl>
                                        <p:attrNameLst>
                                          <p:attrName>ppt_w</p:attrName>
                                        </p:attrNameLst>
                                      </p:cBhvr>
                                      <p:tavLst>
                                        <p:tav tm="0">
                                          <p:val>
                                            <p:fltVal val="0"/>
                                          </p:val>
                                        </p:tav>
                                        <p:tav tm="100000">
                                          <p:val>
                                            <p:strVal val="#ppt_w"/>
                                          </p:val>
                                        </p:tav>
                                      </p:tavLst>
                                    </p:anim>
                                    <p:anim calcmode="lin" valueType="num">
                                      <p:cBhvr>
                                        <p:cTn id="14" dur="500" fill="hold"/>
                                        <p:tgtEl>
                                          <p:spTgt spid="2052"/>
                                        </p:tgtEl>
                                        <p:attrNameLst>
                                          <p:attrName>ppt_h</p:attrName>
                                        </p:attrNameLst>
                                      </p:cBhvr>
                                      <p:tavLst>
                                        <p:tav tm="0">
                                          <p:val>
                                            <p:fltVal val="0"/>
                                          </p:val>
                                        </p:tav>
                                        <p:tav tm="100000">
                                          <p:val>
                                            <p:strVal val="#ppt_h"/>
                                          </p:val>
                                        </p:tav>
                                      </p:tavLst>
                                    </p:anim>
                                    <p:animEffect transition="in" filter="fade">
                                      <p:cBhvr>
                                        <p:cTn id="15" dur="500"/>
                                        <p:tgtEl>
                                          <p:spTgt spid="205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fltVal val="0"/>
                                          </p:val>
                                        </p:tav>
                                        <p:tav tm="100000">
                                          <p:val>
                                            <p:strVal val="#ppt_w"/>
                                          </p:val>
                                        </p:tav>
                                      </p:tavLst>
                                    </p:anim>
                                    <p:anim calcmode="lin" valueType="num">
                                      <p:cBhvr>
                                        <p:cTn id="20" dur="500" fill="hold"/>
                                        <p:tgtEl>
                                          <p:spTgt spid="33"/>
                                        </p:tgtEl>
                                        <p:attrNameLst>
                                          <p:attrName>ppt_h</p:attrName>
                                        </p:attrNameLst>
                                      </p:cBhvr>
                                      <p:tavLst>
                                        <p:tav tm="0">
                                          <p:val>
                                            <p:fltVal val="0"/>
                                          </p:val>
                                        </p:tav>
                                        <p:tav tm="100000">
                                          <p:val>
                                            <p:strVal val="#ppt_h"/>
                                          </p:val>
                                        </p:tav>
                                      </p:tavLst>
                                    </p:anim>
                                    <p:animEffect transition="in" filter="fade">
                                      <p:cBhvr>
                                        <p:cTn id="21" dur="500"/>
                                        <p:tgtEl>
                                          <p:spTgt spid="3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p:bldP spid="34"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oogle Shape;889;p32">
            <a:extLst>
              <a:ext uri="{FF2B5EF4-FFF2-40B4-BE49-F238E27FC236}">
                <a16:creationId xmlns:a16="http://schemas.microsoft.com/office/drawing/2014/main" id="{F3554DC8-BA14-0055-BF37-7D7D7D6B99D1}"/>
              </a:ext>
            </a:extLst>
          </p:cNvPr>
          <p:cNvGrpSpPr/>
          <p:nvPr/>
        </p:nvGrpSpPr>
        <p:grpSpPr>
          <a:xfrm>
            <a:off x="0" y="-31042"/>
            <a:ext cx="5858176" cy="1046535"/>
            <a:chOff x="2775150" y="977475"/>
            <a:chExt cx="4457443" cy="943925"/>
          </a:xfrm>
        </p:grpSpPr>
        <p:sp>
          <p:nvSpPr>
            <p:cNvPr id="7" name="Google Shape;890;p32">
              <a:extLst>
                <a:ext uri="{FF2B5EF4-FFF2-40B4-BE49-F238E27FC236}">
                  <a16:creationId xmlns:a16="http://schemas.microsoft.com/office/drawing/2014/main" id="{22DD800C-EF85-F51D-0AA2-3A8A208121D3}"/>
                </a:ext>
              </a:extLst>
            </p:cNvPr>
            <p:cNvSpPr/>
            <p:nvPr/>
          </p:nvSpPr>
          <p:spPr>
            <a:xfrm>
              <a:off x="3345775" y="1123625"/>
              <a:ext cx="3682856" cy="648825"/>
            </a:xfrm>
            <a:custGeom>
              <a:avLst/>
              <a:gdLst/>
              <a:ahLst/>
              <a:cxnLst/>
              <a:rect l="l" t="t" r="r" b="b"/>
              <a:pathLst>
                <a:path w="135424" h="25953" extrusionOk="0">
                  <a:moveTo>
                    <a:pt x="1" y="0"/>
                  </a:moveTo>
                  <a:lnTo>
                    <a:pt x="1" y="13034"/>
                  </a:lnTo>
                  <a:lnTo>
                    <a:pt x="1" y="25953"/>
                  </a:lnTo>
                  <a:lnTo>
                    <a:pt x="122504" y="25953"/>
                  </a:lnTo>
                  <a:cubicBezTo>
                    <a:pt x="129626" y="25953"/>
                    <a:pt x="135423" y="20155"/>
                    <a:pt x="135423" y="13034"/>
                  </a:cubicBezTo>
                  <a:cubicBezTo>
                    <a:pt x="135423" y="5798"/>
                    <a:pt x="129626" y="0"/>
                    <a:pt x="122504" y="0"/>
                  </a:cubicBez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8" name="Google Shape;891;p32">
              <a:extLst>
                <a:ext uri="{FF2B5EF4-FFF2-40B4-BE49-F238E27FC236}">
                  <a16:creationId xmlns:a16="http://schemas.microsoft.com/office/drawing/2014/main" id="{737C75DD-BFA7-650C-4F5F-406B2F9A2D3E}"/>
                </a:ext>
              </a:extLst>
            </p:cNvPr>
            <p:cNvSpPr/>
            <p:nvPr/>
          </p:nvSpPr>
          <p:spPr>
            <a:xfrm>
              <a:off x="2775150" y="977475"/>
              <a:ext cx="986650" cy="943925"/>
            </a:xfrm>
            <a:custGeom>
              <a:avLst/>
              <a:gdLst/>
              <a:ahLst/>
              <a:cxnLst/>
              <a:rect l="l" t="t" r="r" b="b"/>
              <a:pathLst>
                <a:path w="39466" h="37757" extrusionOk="0">
                  <a:moveTo>
                    <a:pt x="19219" y="3655"/>
                  </a:moveTo>
                  <a:cubicBezTo>
                    <a:pt x="20452" y="3655"/>
                    <a:pt x="21205" y="4500"/>
                    <a:pt x="22072" y="5367"/>
                  </a:cubicBezTo>
                  <a:cubicBezTo>
                    <a:pt x="23100" y="6417"/>
                    <a:pt x="24058" y="7467"/>
                    <a:pt x="25108" y="8494"/>
                  </a:cubicBezTo>
                  <a:cubicBezTo>
                    <a:pt x="27573" y="10891"/>
                    <a:pt x="30061" y="13356"/>
                    <a:pt x="32526" y="15821"/>
                  </a:cubicBezTo>
                  <a:cubicBezTo>
                    <a:pt x="33097" y="16392"/>
                    <a:pt x="33850" y="17054"/>
                    <a:pt x="34238" y="17830"/>
                  </a:cubicBezTo>
                  <a:cubicBezTo>
                    <a:pt x="34809" y="19336"/>
                    <a:pt x="33942" y="20386"/>
                    <a:pt x="33006" y="21345"/>
                  </a:cubicBezTo>
                  <a:lnTo>
                    <a:pt x="25108" y="29242"/>
                  </a:lnTo>
                  <a:cubicBezTo>
                    <a:pt x="23737" y="30614"/>
                    <a:pt x="21385" y="33932"/>
                    <a:pt x="19036" y="33932"/>
                  </a:cubicBezTo>
                  <a:cubicBezTo>
                    <a:pt x="18453" y="33932"/>
                    <a:pt x="17870" y="33727"/>
                    <a:pt x="17302" y="33237"/>
                  </a:cubicBezTo>
                  <a:lnTo>
                    <a:pt x="17302" y="33237"/>
                  </a:lnTo>
                  <a:cubicBezTo>
                    <a:pt x="17302" y="33237"/>
                    <a:pt x="17302" y="33237"/>
                    <a:pt x="17302" y="33237"/>
                  </a:cubicBezTo>
                  <a:cubicBezTo>
                    <a:pt x="13399" y="29242"/>
                    <a:pt x="9404" y="25248"/>
                    <a:pt x="5410" y="21253"/>
                  </a:cubicBezTo>
                  <a:cubicBezTo>
                    <a:pt x="4474" y="20386"/>
                    <a:pt x="3698" y="19245"/>
                    <a:pt x="4269" y="17830"/>
                  </a:cubicBezTo>
                  <a:cubicBezTo>
                    <a:pt x="4565" y="17054"/>
                    <a:pt x="5410" y="16392"/>
                    <a:pt x="6095" y="15730"/>
                  </a:cubicBezTo>
                  <a:lnTo>
                    <a:pt x="13513" y="8312"/>
                  </a:lnTo>
                  <a:cubicBezTo>
                    <a:pt x="14837" y="6988"/>
                    <a:pt x="17119" y="3655"/>
                    <a:pt x="19219" y="3655"/>
                  </a:cubicBezTo>
                  <a:close/>
                  <a:moveTo>
                    <a:pt x="19394" y="1"/>
                  </a:moveTo>
                  <a:cubicBezTo>
                    <a:pt x="17419" y="1"/>
                    <a:pt x="15471" y="962"/>
                    <a:pt x="13878" y="2605"/>
                  </a:cubicBezTo>
                  <a:cubicBezTo>
                    <a:pt x="11116" y="5367"/>
                    <a:pt x="8377" y="8129"/>
                    <a:pt x="5615" y="10891"/>
                  </a:cubicBezTo>
                  <a:cubicBezTo>
                    <a:pt x="3242" y="13265"/>
                    <a:pt x="0" y="15547"/>
                    <a:pt x="274" y="19336"/>
                  </a:cubicBezTo>
                  <a:cubicBezTo>
                    <a:pt x="571" y="23057"/>
                    <a:pt x="4657" y="25910"/>
                    <a:pt x="7122" y="28284"/>
                  </a:cubicBezTo>
                  <a:cubicBezTo>
                    <a:pt x="9545" y="30796"/>
                    <a:pt x="12033" y="33286"/>
                    <a:pt x="14459" y="35691"/>
                  </a:cubicBezTo>
                  <a:lnTo>
                    <a:pt x="14459" y="35691"/>
                  </a:lnTo>
                  <a:cubicBezTo>
                    <a:pt x="14517" y="35757"/>
                    <a:pt x="14582" y="35822"/>
                    <a:pt x="14654" y="35884"/>
                  </a:cubicBezTo>
                  <a:cubicBezTo>
                    <a:pt x="14654" y="35884"/>
                    <a:pt x="14654" y="35884"/>
                    <a:pt x="14654" y="35884"/>
                  </a:cubicBezTo>
                  <a:lnTo>
                    <a:pt x="14654" y="35884"/>
                  </a:lnTo>
                  <a:cubicBezTo>
                    <a:pt x="14744" y="35974"/>
                    <a:pt x="14836" y="36052"/>
                    <a:pt x="14930" y="36118"/>
                  </a:cubicBezTo>
                  <a:lnTo>
                    <a:pt x="14930" y="36118"/>
                  </a:lnTo>
                  <a:cubicBezTo>
                    <a:pt x="16235" y="37172"/>
                    <a:pt x="17795" y="37756"/>
                    <a:pt x="19360" y="37756"/>
                  </a:cubicBezTo>
                  <a:cubicBezTo>
                    <a:pt x="20616" y="37756"/>
                    <a:pt x="21875" y="37380"/>
                    <a:pt x="23008" y="36569"/>
                  </a:cubicBezTo>
                  <a:cubicBezTo>
                    <a:pt x="23876" y="35999"/>
                    <a:pt x="24538" y="35131"/>
                    <a:pt x="25291" y="34469"/>
                  </a:cubicBezTo>
                  <a:cubicBezTo>
                    <a:pt x="28144" y="31525"/>
                    <a:pt x="30997" y="28672"/>
                    <a:pt x="33942" y="25819"/>
                  </a:cubicBezTo>
                  <a:cubicBezTo>
                    <a:pt x="36612" y="23148"/>
                    <a:pt x="39465" y="20295"/>
                    <a:pt x="37571" y="16118"/>
                  </a:cubicBezTo>
                  <a:cubicBezTo>
                    <a:pt x="36338" y="13447"/>
                    <a:pt x="33280" y="11256"/>
                    <a:pt x="31294" y="9179"/>
                  </a:cubicBezTo>
                  <a:cubicBezTo>
                    <a:pt x="28806" y="6782"/>
                    <a:pt x="26432" y="4317"/>
                    <a:pt x="23967" y="1943"/>
                  </a:cubicBezTo>
                  <a:cubicBezTo>
                    <a:pt x="22535" y="602"/>
                    <a:pt x="20956" y="1"/>
                    <a:pt x="1939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endParaRPr>
            </a:p>
          </p:txBody>
        </p:sp>
        <p:sp>
          <p:nvSpPr>
            <p:cNvPr id="9" name="Google Shape;892;p32">
              <a:extLst>
                <a:ext uri="{FF2B5EF4-FFF2-40B4-BE49-F238E27FC236}">
                  <a16:creationId xmlns:a16="http://schemas.microsoft.com/office/drawing/2014/main" id="{400D064D-60D4-E96D-2360-17CFEA4F2ECA}"/>
                </a:ext>
              </a:extLst>
            </p:cNvPr>
            <p:cNvSpPr/>
            <p:nvPr/>
          </p:nvSpPr>
          <p:spPr>
            <a:xfrm>
              <a:off x="2817950" y="1022475"/>
              <a:ext cx="874800" cy="852850"/>
            </a:xfrm>
            <a:custGeom>
              <a:avLst/>
              <a:gdLst/>
              <a:ahLst/>
              <a:cxnLst/>
              <a:rect l="l" t="t" r="r" b="b"/>
              <a:pathLst>
                <a:path w="34992" h="34114" extrusionOk="0">
                  <a:moveTo>
                    <a:pt x="17530" y="1"/>
                  </a:moveTo>
                  <a:cubicBezTo>
                    <a:pt x="16355" y="1"/>
                    <a:pt x="15168" y="429"/>
                    <a:pt x="14266" y="1285"/>
                  </a:cubicBezTo>
                  <a:lnTo>
                    <a:pt x="1803" y="13838"/>
                  </a:lnTo>
                  <a:cubicBezTo>
                    <a:pt x="0" y="15550"/>
                    <a:pt x="0" y="18495"/>
                    <a:pt x="1803" y="20298"/>
                  </a:cubicBezTo>
                  <a:lnTo>
                    <a:pt x="14266" y="32761"/>
                  </a:lnTo>
                  <a:cubicBezTo>
                    <a:pt x="15168" y="33662"/>
                    <a:pt x="16355" y="34113"/>
                    <a:pt x="17530" y="34113"/>
                  </a:cubicBezTo>
                  <a:cubicBezTo>
                    <a:pt x="18706" y="34113"/>
                    <a:pt x="19870" y="33662"/>
                    <a:pt x="20726" y="32761"/>
                  </a:cubicBezTo>
                  <a:lnTo>
                    <a:pt x="33280" y="20298"/>
                  </a:lnTo>
                  <a:cubicBezTo>
                    <a:pt x="34991" y="18495"/>
                    <a:pt x="34991" y="15550"/>
                    <a:pt x="33280" y="13838"/>
                  </a:cubicBezTo>
                  <a:lnTo>
                    <a:pt x="20726" y="1285"/>
                  </a:lnTo>
                  <a:cubicBezTo>
                    <a:pt x="19870" y="429"/>
                    <a:pt x="18706" y="1"/>
                    <a:pt x="17530" y="1"/>
                  </a:cubicBezTo>
                  <a:close/>
                </a:path>
              </a:pathLst>
            </a:custGeom>
            <a:solidFill>
              <a:schemeClr val="accent1">
                <a:lumMod val="75000"/>
              </a:schemeClr>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prstClr val="white"/>
                </a:solidFill>
                <a:effectLst/>
                <a:uLnTx/>
                <a:uFillTx/>
                <a:latin typeface="Fira Sans Extra Condensed"/>
                <a:ea typeface="Fira Sans Extra Condensed"/>
                <a:cs typeface="Fira Sans Extra Condensed"/>
                <a:sym typeface="Fira Sans Extra Condensed"/>
              </a:endParaRPr>
            </a:p>
          </p:txBody>
        </p:sp>
        <p:sp>
          <p:nvSpPr>
            <p:cNvPr id="10" name="Google Shape;893;p32">
              <a:extLst>
                <a:ext uri="{FF2B5EF4-FFF2-40B4-BE49-F238E27FC236}">
                  <a16:creationId xmlns:a16="http://schemas.microsoft.com/office/drawing/2014/main" id="{BD715061-8070-DB7A-6476-51ACB405FB29}"/>
                </a:ext>
              </a:extLst>
            </p:cNvPr>
            <p:cNvSpPr/>
            <p:nvPr/>
          </p:nvSpPr>
          <p:spPr>
            <a:xfrm>
              <a:off x="3345775" y="1197516"/>
              <a:ext cx="3886818" cy="530400"/>
            </a:xfrm>
            <a:custGeom>
              <a:avLst/>
              <a:gdLst/>
              <a:ahLst/>
              <a:cxnLst/>
              <a:rect l="l" t="t" r="r" b="b"/>
              <a:pathLst>
                <a:path w="80333" h="27766" extrusionOk="0">
                  <a:moveTo>
                    <a:pt x="1" y="0"/>
                  </a:moveTo>
                  <a:lnTo>
                    <a:pt x="1" y="27766"/>
                  </a:lnTo>
                  <a:lnTo>
                    <a:pt x="80332" y="27766"/>
                  </a:lnTo>
                  <a:lnTo>
                    <a:pt x="80332" y="0"/>
                  </a:lnTo>
                  <a:close/>
                </a:path>
              </a:pathLst>
            </a:custGeom>
            <a:noFill/>
            <a:ln>
              <a:noFill/>
            </a:ln>
          </p:spPr>
          <p:txBody>
            <a:bodyPr spcFirstLastPara="1" wrap="square" lIns="609600" tIns="121900" rIns="6096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2400" b="1" kern="0" noProof="0" dirty="0">
                  <a:latin typeface="Times New Roman" panose="02020603050405020304" pitchFamily="18" charset="0"/>
                  <a:cs typeface="Times New Roman" panose="02020603050405020304" pitchFamily="18" charset="0"/>
                </a:rPr>
                <a:t>Solution proposée</a:t>
              </a:r>
              <a:endParaRPr kumimoji="0" lang="fr-FR" sz="24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pic>
        <p:nvPicPr>
          <p:cNvPr id="11" name="Picture 2" descr="La qualité de l'eau potable en France : et si on en parlait ? | Welcomedesk  - Université de Toulouse">
            <a:extLst>
              <a:ext uri="{FF2B5EF4-FFF2-40B4-BE49-F238E27FC236}">
                <a16:creationId xmlns:a16="http://schemas.microsoft.com/office/drawing/2014/main" id="{6A89146D-1AFD-44CD-A683-9C816682D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288" y="2152576"/>
            <a:ext cx="4368982" cy="2988384"/>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que 2" descr="Eau avec un remplissage uni">
            <a:extLst>
              <a:ext uri="{FF2B5EF4-FFF2-40B4-BE49-F238E27FC236}">
                <a16:creationId xmlns:a16="http://schemas.microsoft.com/office/drawing/2014/main" id="{E1060324-4CCC-4A60-B992-E8BACB762D5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5040" y="1695376"/>
            <a:ext cx="914400" cy="914400"/>
          </a:xfrm>
          <a:prstGeom prst="rect">
            <a:avLst/>
          </a:prstGeom>
        </p:spPr>
      </p:pic>
      <p:pic>
        <p:nvPicPr>
          <p:cNvPr id="12" name="Graphique 11" descr="Eau avec un remplissage uni">
            <a:extLst>
              <a:ext uri="{FF2B5EF4-FFF2-40B4-BE49-F238E27FC236}">
                <a16:creationId xmlns:a16="http://schemas.microsoft.com/office/drawing/2014/main" id="{A2C34D4F-4C07-4741-AF46-63EF808801A2}"/>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5040" y="3078008"/>
            <a:ext cx="914400" cy="914400"/>
          </a:xfrm>
          <a:prstGeom prst="rect">
            <a:avLst/>
          </a:prstGeom>
        </p:spPr>
      </p:pic>
      <p:pic>
        <p:nvPicPr>
          <p:cNvPr id="13" name="Graphique 12" descr="Eau avec un remplissage uni">
            <a:extLst>
              <a:ext uri="{FF2B5EF4-FFF2-40B4-BE49-F238E27FC236}">
                <a16:creationId xmlns:a16="http://schemas.microsoft.com/office/drawing/2014/main" id="{9E413F4B-E68F-4D89-8BCC-35AB9DA17C38}"/>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2500" y="4460640"/>
            <a:ext cx="914400" cy="914400"/>
          </a:xfrm>
          <a:prstGeom prst="rect">
            <a:avLst/>
          </a:prstGeom>
        </p:spPr>
      </p:pic>
      <p:sp>
        <p:nvSpPr>
          <p:cNvPr id="4" name="ZoneTexte 3">
            <a:extLst>
              <a:ext uri="{FF2B5EF4-FFF2-40B4-BE49-F238E27FC236}">
                <a16:creationId xmlns:a16="http://schemas.microsoft.com/office/drawing/2014/main" id="{DA55420A-8C0A-4089-BFDB-71CEB70B4103}"/>
              </a:ext>
            </a:extLst>
          </p:cNvPr>
          <p:cNvSpPr txBox="1"/>
          <p:nvPr/>
        </p:nvSpPr>
        <p:spPr>
          <a:xfrm>
            <a:off x="1866900" y="1883817"/>
            <a:ext cx="3649560" cy="707886"/>
          </a:xfrm>
          <a:prstGeom prst="rect">
            <a:avLst/>
          </a:prstGeom>
          <a:noFill/>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Garantir la qualité d’eau à chaque étape du processus</a:t>
            </a:r>
          </a:p>
        </p:txBody>
      </p:sp>
      <p:sp>
        <p:nvSpPr>
          <p:cNvPr id="15" name="ZoneTexte 14">
            <a:extLst>
              <a:ext uri="{FF2B5EF4-FFF2-40B4-BE49-F238E27FC236}">
                <a16:creationId xmlns:a16="http://schemas.microsoft.com/office/drawing/2014/main" id="{B077071E-7382-4CB5-94EA-A7E8597FD53D}"/>
              </a:ext>
            </a:extLst>
          </p:cNvPr>
          <p:cNvSpPr txBox="1"/>
          <p:nvPr/>
        </p:nvSpPr>
        <p:spPr>
          <a:xfrm>
            <a:off x="1628828" y="3302766"/>
            <a:ext cx="3649560" cy="400110"/>
          </a:xfrm>
          <a:prstGeom prst="rect">
            <a:avLst/>
          </a:prstGeom>
          <a:noFill/>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Eliminer les erreurs de calcul</a:t>
            </a:r>
          </a:p>
        </p:txBody>
      </p:sp>
      <p:sp>
        <p:nvSpPr>
          <p:cNvPr id="16" name="ZoneTexte 15">
            <a:extLst>
              <a:ext uri="{FF2B5EF4-FFF2-40B4-BE49-F238E27FC236}">
                <a16:creationId xmlns:a16="http://schemas.microsoft.com/office/drawing/2014/main" id="{B77688AA-FA66-402E-BCA3-7BCCB9482C72}"/>
              </a:ext>
            </a:extLst>
          </p:cNvPr>
          <p:cNvSpPr txBox="1"/>
          <p:nvPr/>
        </p:nvSpPr>
        <p:spPr>
          <a:xfrm>
            <a:off x="1866900" y="4762514"/>
            <a:ext cx="3649560" cy="400110"/>
          </a:xfrm>
          <a:prstGeom prst="rect">
            <a:avLst/>
          </a:prstGeom>
          <a:noFill/>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Réduire les coûts de maintenance </a:t>
            </a:r>
          </a:p>
        </p:txBody>
      </p:sp>
      <p:sp>
        <p:nvSpPr>
          <p:cNvPr id="14" name="Ellipse 13">
            <a:extLst>
              <a:ext uri="{FF2B5EF4-FFF2-40B4-BE49-F238E27FC236}">
                <a16:creationId xmlns:a16="http://schemas.microsoft.com/office/drawing/2014/main" id="{A0BDF90A-DB40-43B0-A148-831EB58474BF}"/>
              </a:ext>
            </a:extLst>
          </p:cNvPr>
          <p:cNvSpPr/>
          <p:nvPr/>
        </p:nvSpPr>
        <p:spPr>
          <a:xfrm>
            <a:off x="11520516" y="6225589"/>
            <a:ext cx="544876" cy="569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8</a:t>
            </a:r>
          </a:p>
        </p:txBody>
      </p:sp>
    </p:spTree>
    <p:extLst>
      <p:ext uri="{BB962C8B-B14F-4D97-AF65-F5344CB8AC3E}">
        <p14:creationId xmlns:p14="http://schemas.microsoft.com/office/powerpoint/2010/main" val="144883275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2920</TotalTime>
  <Words>3443</Words>
  <Application>Microsoft Office PowerPoint</Application>
  <PresentationFormat>Grand écran</PresentationFormat>
  <Paragraphs>312</Paragraphs>
  <Slides>36</Slides>
  <Notes>36</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36</vt:i4>
      </vt:variant>
    </vt:vector>
  </HeadingPairs>
  <TitlesOfParts>
    <vt:vector size="49" baseType="lpstr">
      <vt:lpstr>Arial</vt:lpstr>
      <vt:lpstr>Calibri</vt:lpstr>
      <vt:lpstr>Calibri Light</vt:lpstr>
      <vt:lpstr>Century Schoolbook</vt:lpstr>
      <vt:lpstr>CMSY6</vt:lpstr>
      <vt:lpstr>Fira Sans Extra Condensed</vt:lpstr>
      <vt:lpstr>NimbusRomNo9L-Regu</vt:lpstr>
      <vt:lpstr>Oswald</vt:lpstr>
      <vt:lpstr>Segoe UI Historic</vt:lpstr>
      <vt:lpstr>Söhne</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Salem Mayssa</dc:creator>
  <cp:lastModifiedBy>Salem Mayssa</cp:lastModifiedBy>
  <cp:revision>105</cp:revision>
  <dcterms:created xsi:type="dcterms:W3CDTF">2023-10-11T08:17:20Z</dcterms:created>
  <dcterms:modified xsi:type="dcterms:W3CDTF">2023-10-17T12:03:50Z</dcterms:modified>
</cp:coreProperties>
</file>